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79" r:id="rId3"/>
    <p:sldId id="280" r:id="rId4"/>
    <p:sldId id="281" r:id="rId5"/>
    <p:sldId id="257" r:id="rId6"/>
    <p:sldId id="258" r:id="rId7"/>
    <p:sldId id="259" r:id="rId8"/>
    <p:sldId id="260" r:id="rId9"/>
    <p:sldId id="261" r:id="rId10"/>
    <p:sldId id="262" r:id="rId11"/>
    <p:sldId id="282" r:id="rId12"/>
    <p:sldId id="263" r:id="rId13"/>
    <p:sldId id="269" r:id="rId14"/>
    <p:sldId id="271" r:id="rId15"/>
    <p:sldId id="270" r:id="rId16"/>
    <p:sldId id="272" r:id="rId17"/>
    <p:sldId id="273" r:id="rId18"/>
    <p:sldId id="274" r:id="rId19"/>
    <p:sldId id="276" r:id="rId20"/>
    <p:sldId id="277" r:id="rId21"/>
    <p:sldId id="275" r:id="rId22"/>
    <p:sldId id="278" r:id="rId23"/>
    <p:sldId id="283"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355964-B2B4-45F7-B431-B9177D969EFD}" v="8" dt="2024-05-23T22:59:44.8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3821-597E-4B4F-8572-5DA1CB183565}"/>
              </a:ext>
            </a:extLst>
          </p:cNvPr>
          <p:cNvSpPr>
            <a:spLocks noGrp="1"/>
          </p:cNvSpPr>
          <p:nvPr>
            <p:ph type="ctrTitle"/>
          </p:nvPr>
        </p:nvSpPr>
        <p:spPr>
          <a:xfrm>
            <a:off x="548640" y="950976"/>
            <a:ext cx="6509385" cy="3556730"/>
          </a:xfrm>
        </p:spPr>
        <p:txBody>
          <a:bodyPr anchor="t">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4C38D70-8FF5-47D7-A0DD-087A227BC94F}"/>
              </a:ext>
            </a:extLst>
          </p:cNvPr>
          <p:cNvSpPr>
            <a:spLocks noGrp="1"/>
          </p:cNvSpPr>
          <p:nvPr>
            <p:ph type="subTitle" idx="1"/>
          </p:nvPr>
        </p:nvSpPr>
        <p:spPr>
          <a:xfrm>
            <a:off x="576072" y="4572000"/>
            <a:ext cx="6481953" cy="1485900"/>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6DB5B485-516D-48B7-AF1D-69AEEA351A94}"/>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5" name="Footer Placeholder 4">
            <a:extLst>
              <a:ext uri="{FF2B5EF4-FFF2-40B4-BE49-F238E27FC236}">
                <a16:creationId xmlns:a16="http://schemas.microsoft.com/office/drawing/2014/main" id="{1D614DDB-2831-4FF8-9DA7-0449659D7A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78F6-65BA-4964-80E2-DB6EA3355FBB}"/>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60670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7F1B-6F93-4E6E-8C8C-D01A9DEB6A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D2968-FE85-492F-A77B-1771F4EAA8C6}"/>
              </a:ext>
            </a:extLst>
          </p:cNvPr>
          <p:cNvSpPr>
            <a:spLocks noGrp="1"/>
          </p:cNvSpPr>
          <p:nvPr>
            <p:ph type="body" orient="vert" idx="1"/>
          </p:nvPr>
        </p:nvSpPr>
        <p:spPr>
          <a:xfrm>
            <a:off x="548641" y="2028826"/>
            <a:ext cx="11094348" cy="402907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4592DA2-B1FB-45C6-B10C-141AC2BFB381}"/>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5" name="Footer Placeholder 4">
            <a:extLst>
              <a:ext uri="{FF2B5EF4-FFF2-40B4-BE49-F238E27FC236}">
                <a16:creationId xmlns:a16="http://schemas.microsoft.com/office/drawing/2014/main" id="{18CA6D78-CE47-4CA7-B3B6-AFAE5175F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DC5C0-8780-4819-A8FC-32A0141D271C}"/>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577051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8F9A8-05F2-4F79-B689-1FA2F31965D8}"/>
              </a:ext>
            </a:extLst>
          </p:cNvPr>
          <p:cNvSpPr>
            <a:spLocks noGrp="1"/>
          </p:cNvSpPr>
          <p:nvPr>
            <p:ph type="title" orient="vert"/>
          </p:nvPr>
        </p:nvSpPr>
        <p:spPr>
          <a:xfrm>
            <a:off x="9472612" y="952499"/>
            <a:ext cx="2207417" cy="51054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5D615BC-61CD-4D59-8E85-B59072E2B22D}"/>
              </a:ext>
            </a:extLst>
          </p:cNvPr>
          <p:cNvSpPr>
            <a:spLocks noGrp="1"/>
          </p:cNvSpPr>
          <p:nvPr>
            <p:ph type="body" orient="vert" idx="1"/>
          </p:nvPr>
        </p:nvSpPr>
        <p:spPr>
          <a:xfrm>
            <a:off x="557924" y="952499"/>
            <a:ext cx="8914688" cy="51054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3F81C46-8CC0-4B79-AF2E-84C86C6A803A}"/>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5" name="Footer Placeholder 4">
            <a:extLst>
              <a:ext uri="{FF2B5EF4-FFF2-40B4-BE49-F238E27FC236}">
                <a16:creationId xmlns:a16="http://schemas.microsoft.com/office/drawing/2014/main" id="{A1A76817-4D29-4888-B68C-A35F5A069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A0B21A-30A9-4173-9E3F-D985B86A35C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831773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45AC-24E0-45A1-90C3-7BF96C3FC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2018E1-7CA3-4B5E-9683-554FDFC63E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5D32D-7150-4DF2-B992-A2B4F5605D94}"/>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5" name="Footer Placeholder 4">
            <a:extLst>
              <a:ext uri="{FF2B5EF4-FFF2-40B4-BE49-F238E27FC236}">
                <a16:creationId xmlns:a16="http://schemas.microsoft.com/office/drawing/2014/main" id="{F3D03F0C-FCA3-464C-B6ED-864DB51E7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41006-DAE1-4326-B1AE-FD527A653BDE}"/>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83101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B84-BE32-464A-A765-975C21B5CF4B}"/>
              </a:ext>
            </a:extLst>
          </p:cNvPr>
          <p:cNvSpPr>
            <a:spLocks noGrp="1"/>
          </p:cNvSpPr>
          <p:nvPr>
            <p:ph type="title"/>
          </p:nvPr>
        </p:nvSpPr>
        <p:spPr>
          <a:xfrm>
            <a:off x="557923" y="952500"/>
            <a:ext cx="6678695" cy="3962398"/>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640145C2-97CF-4887-904A-8ADC80525A2E}"/>
              </a:ext>
            </a:extLst>
          </p:cNvPr>
          <p:cNvSpPr>
            <a:spLocks noGrp="1"/>
          </p:cNvSpPr>
          <p:nvPr>
            <p:ph type="body" idx="1"/>
          </p:nvPr>
        </p:nvSpPr>
        <p:spPr>
          <a:xfrm>
            <a:off x="8043860" y="952501"/>
            <a:ext cx="3500440" cy="396239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E524559-DA32-4398-A8EE-EED2469D63BB}"/>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5" name="Footer Placeholder 4">
            <a:extLst>
              <a:ext uri="{FF2B5EF4-FFF2-40B4-BE49-F238E27FC236}">
                <a16:creationId xmlns:a16="http://schemas.microsoft.com/office/drawing/2014/main" id="{73967BE1-F1AC-4732-B52E-1C7D63DEF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13C03-DDF0-48C6-B1BF-D28875F8238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66301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6F411-42B3-4A17-BE7E-861BE7E7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8E0603-F4C0-40AC-A53E-40449D53D741}"/>
              </a:ext>
            </a:extLst>
          </p:cNvPr>
          <p:cNvSpPr>
            <a:spLocks noGrp="1"/>
          </p:cNvSpPr>
          <p:nvPr>
            <p:ph sz="half" idx="1"/>
          </p:nvPr>
        </p:nvSpPr>
        <p:spPr>
          <a:xfrm>
            <a:off x="548640"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6BC5634-2887-4182-A9BE-B382357D4F9C}"/>
              </a:ext>
            </a:extLst>
          </p:cNvPr>
          <p:cNvSpPr>
            <a:spLocks noGrp="1"/>
          </p:cNvSpPr>
          <p:nvPr>
            <p:ph sz="half" idx="2"/>
          </p:nvPr>
        </p:nvSpPr>
        <p:spPr>
          <a:xfrm>
            <a:off x="6257928" y="2029968"/>
            <a:ext cx="5281506" cy="4148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56B6E74-28E1-4684-B515-4265ED7B1EAE}"/>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6" name="Footer Placeholder 5">
            <a:extLst>
              <a:ext uri="{FF2B5EF4-FFF2-40B4-BE49-F238E27FC236}">
                <a16:creationId xmlns:a16="http://schemas.microsoft.com/office/drawing/2014/main" id="{18D375EA-A8F8-485D-A82F-CD85D4C9E1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9E4B0-F5E3-407F-A548-B616E774987F}"/>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511465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61A-7627-4D64-AF08-10D702AFE286}"/>
              </a:ext>
            </a:extLst>
          </p:cNvPr>
          <p:cNvSpPr>
            <a:spLocks noGrp="1"/>
          </p:cNvSpPr>
          <p:nvPr>
            <p:ph type="title"/>
          </p:nvPr>
        </p:nvSpPr>
        <p:spPr>
          <a:xfrm>
            <a:off x="552659" y="950976"/>
            <a:ext cx="10802729" cy="88179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53B6884-07D8-4CC4-BE99-516F1433BED8}"/>
              </a:ext>
            </a:extLst>
          </p:cNvPr>
          <p:cNvSpPr>
            <a:spLocks noGrp="1"/>
          </p:cNvSpPr>
          <p:nvPr>
            <p:ph type="body" idx="1"/>
          </p:nvPr>
        </p:nvSpPr>
        <p:spPr>
          <a:xfrm>
            <a:off x="542918" y="1832772"/>
            <a:ext cx="5281507"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182C638-B5A8-4F8C-85AE-33BEAF54C07A}"/>
              </a:ext>
            </a:extLst>
          </p:cNvPr>
          <p:cNvSpPr>
            <a:spLocks noGrp="1"/>
          </p:cNvSpPr>
          <p:nvPr>
            <p:ph sz="half" idx="2"/>
          </p:nvPr>
        </p:nvSpPr>
        <p:spPr>
          <a:xfrm>
            <a:off x="548640" y="2600531"/>
            <a:ext cx="528150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E40D1933-A703-4BDC-A697-728E899EEDE1}"/>
              </a:ext>
            </a:extLst>
          </p:cNvPr>
          <p:cNvSpPr>
            <a:spLocks noGrp="1"/>
          </p:cNvSpPr>
          <p:nvPr>
            <p:ph type="body" sz="quarter" idx="3"/>
          </p:nvPr>
        </p:nvSpPr>
        <p:spPr>
          <a:xfrm>
            <a:off x="6257927" y="1832772"/>
            <a:ext cx="5283202" cy="742638"/>
          </a:xfrm>
        </p:spPr>
        <p:txBody>
          <a:bodyPr anchor="b">
            <a:normAutofit/>
          </a:bodyPr>
          <a:lstStyle>
            <a:lvl1pPr marL="0" indent="0">
              <a:buNone/>
              <a:defRPr sz="1800" b="1" cap="all" spc="1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5925DBD-4D51-4A2D-B1E4-6D094CD1E803}"/>
              </a:ext>
            </a:extLst>
          </p:cNvPr>
          <p:cNvSpPr>
            <a:spLocks noGrp="1"/>
          </p:cNvSpPr>
          <p:nvPr>
            <p:ph sz="quarter" idx="4"/>
          </p:nvPr>
        </p:nvSpPr>
        <p:spPr>
          <a:xfrm>
            <a:off x="6257927" y="2600531"/>
            <a:ext cx="52832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2636E2-E26E-42F7-9E05-3F756C7D17AE}"/>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8" name="Footer Placeholder 7">
            <a:extLst>
              <a:ext uri="{FF2B5EF4-FFF2-40B4-BE49-F238E27FC236}">
                <a16:creationId xmlns:a16="http://schemas.microsoft.com/office/drawing/2014/main" id="{86F7281B-0E5C-421E-AFFE-775F57C5DD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483462-E410-4DC7-AE53-27AABECFE6E8}"/>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348137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FA68-31B5-48C5-929A-842FDF0FD8E7}"/>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95A2600-419E-46E9-946F-FBDEDBA1D448}"/>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4" name="Footer Placeholder 3">
            <a:extLst>
              <a:ext uri="{FF2B5EF4-FFF2-40B4-BE49-F238E27FC236}">
                <a16:creationId xmlns:a16="http://schemas.microsoft.com/office/drawing/2014/main" id="{1385F9A9-98FF-4653-A570-9F351A1ABD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44457-95F1-4B15-A647-B14F91F7A6D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252892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9EABA-1008-4E49-9184-3A946ECD7199}"/>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3" name="Footer Placeholder 2">
            <a:extLst>
              <a:ext uri="{FF2B5EF4-FFF2-40B4-BE49-F238E27FC236}">
                <a16:creationId xmlns:a16="http://schemas.microsoft.com/office/drawing/2014/main" id="{D05C3BD0-269D-4127-B5F7-84B0D8A742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623447-C740-4495-93EC-7252B1B929E4}"/>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09512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D1155-71E7-4F0A-BB62-933743CF6EDD}"/>
              </a:ext>
            </a:extLst>
          </p:cNvPr>
          <p:cNvSpPr>
            <a:spLocks noGrp="1"/>
          </p:cNvSpPr>
          <p:nvPr>
            <p:ph type="title"/>
          </p:nvPr>
        </p:nvSpPr>
        <p:spPr>
          <a:xfrm>
            <a:off x="548640" y="952500"/>
            <a:ext cx="4124084" cy="2362200"/>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E0CB6D44-5A1E-4176-8766-4B81E045D50A}"/>
              </a:ext>
            </a:extLst>
          </p:cNvPr>
          <p:cNvSpPr>
            <a:spLocks noGrp="1"/>
          </p:cNvSpPr>
          <p:nvPr>
            <p:ph idx="1"/>
          </p:nvPr>
        </p:nvSpPr>
        <p:spPr>
          <a:xfrm>
            <a:off x="5600700" y="952500"/>
            <a:ext cx="5934074" cy="4908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C810EC6-11DD-4B5D-A2D2-4DCF73E58389}"/>
              </a:ext>
            </a:extLst>
          </p:cNvPr>
          <p:cNvSpPr>
            <a:spLocks noGrp="1"/>
          </p:cNvSpPr>
          <p:nvPr>
            <p:ph type="body" sz="half" idx="2"/>
          </p:nvPr>
        </p:nvSpPr>
        <p:spPr>
          <a:xfrm>
            <a:off x="548641" y="3429000"/>
            <a:ext cx="4124084" cy="24399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D5DFCDF-666E-4DB4-A1C0-79D40A007066}"/>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6" name="Footer Placeholder 5">
            <a:extLst>
              <a:ext uri="{FF2B5EF4-FFF2-40B4-BE49-F238E27FC236}">
                <a16:creationId xmlns:a16="http://schemas.microsoft.com/office/drawing/2014/main" id="{083A69AC-15E6-4B19-A59D-DBDBE923D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9F0EE-74DE-4FEC-81E9-E40D53397857}"/>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56815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CA4F-6508-4AD6-8367-A0288D888DD6}"/>
              </a:ext>
            </a:extLst>
          </p:cNvPr>
          <p:cNvSpPr>
            <a:spLocks noGrp="1"/>
          </p:cNvSpPr>
          <p:nvPr>
            <p:ph type="title"/>
          </p:nvPr>
        </p:nvSpPr>
        <p:spPr>
          <a:xfrm>
            <a:off x="548641" y="952500"/>
            <a:ext cx="4124084" cy="239791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906BFCD-2F93-4D99-89EA-F0359FB782B7}"/>
              </a:ext>
            </a:extLst>
          </p:cNvPr>
          <p:cNvSpPr>
            <a:spLocks noGrp="1"/>
          </p:cNvSpPr>
          <p:nvPr>
            <p:ph type="pic" idx="1"/>
          </p:nvPr>
        </p:nvSpPr>
        <p:spPr>
          <a:xfrm>
            <a:off x="5522119" y="987425"/>
            <a:ext cx="602218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F4C1F7-1272-41C8-8C29-676316D02D5D}"/>
              </a:ext>
            </a:extLst>
          </p:cNvPr>
          <p:cNvSpPr>
            <a:spLocks noGrp="1"/>
          </p:cNvSpPr>
          <p:nvPr>
            <p:ph type="body" sz="half" idx="2"/>
          </p:nvPr>
        </p:nvSpPr>
        <p:spPr>
          <a:xfrm>
            <a:off x="548641" y="3429000"/>
            <a:ext cx="4124084"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5CDD491-0FE6-4B42-AAA6-B698E46F1A8E}"/>
              </a:ext>
            </a:extLst>
          </p:cNvPr>
          <p:cNvSpPr>
            <a:spLocks noGrp="1"/>
          </p:cNvSpPr>
          <p:nvPr>
            <p:ph type="dt" sz="half" idx="10"/>
          </p:nvPr>
        </p:nvSpPr>
        <p:spPr/>
        <p:txBody>
          <a:bodyPr/>
          <a:lstStyle/>
          <a:p>
            <a:fld id="{4CDE23C7-78A4-413A-A84B-93D4CC0A9EB1}" type="datetimeFigureOut">
              <a:rPr lang="en-US" smtClean="0"/>
              <a:t>12/16/2024</a:t>
            </a:fld>
            <a:endParaRPr lang="en-US"/>
          </a:p>
        </p:txBody>
      </p:sp>
      <p:sp>
        <p:nvSpPr>
          <p:cNvPr id="6" name="Footer Placeholder 5">
            <a:extLst>
              <a:ext uri="{FF2B5EF4-FFF2-40B4-BE49-F238E27FC236}">
                <a16:creationId xmlns:a16="http://schemas.microsoft.com/office/drawing/2014/main" id="{D258F83F-4E9F-4607-A69B-DFC932560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324484-C6E4-4D8A-BDAB-09B1FBB43631}"/>
              </a:ext>
            </a:extLst>
          </p:cNvPr>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4129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0E843-90BA-4A7D-8F9F-FFE49387A618}"/>
              </a:ext>
            </a:extLst>
          </p:cNvPr>
          <p:cNvSpPr>
            <a:spLocks noGrp="1"/>
          </p:cNvSpPr>
          <p:nvPr>
            <p:ph type="title"/>
          </p:nvPr>
        </p:nvSpPr>
        <p:spPr>
          <a:xfrm>
            <a:off x="548639" y="950976"/>
            <a:ext cx="10995659" cy="107784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3F7CA62-9B55-49B4-94B6-EAAF7D5AE0DC}"/>
              </a:ext>
            </a:extLst>
          </p:cNvPr>
          <p:cNvSpPr>
            <a:spLocks noGrp="1"/>
          </p:cNvSpPr>
          <p:nvPr>
            <p:ph type="body" idx="1"/>
          </p:nvPr>
        </p:nvSpPr>
        <p:spPr>
          <a:xfrm>
            <a:off x="548641" y="2028826"/>
            <a:ext cx="10995660" cy="40290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93CEA03-AAFA-4A69-A3DA-1DD0EF273F11}"/>
              </a:ext>
            </a:extLst>
          </p:cNvPr>
          <p:cNvSpPr>
            <a:spLocks noGrp="1"/>
          </p:cNvSpPr>
          <p:nvPr>
            <p:ph type="dt" sz="half" idx="2"/>
          </p:nvPr>
        </p:nvSpPr>
        <p:spPr>
          <a:xfrm>
            <a:off x="588729" y="6449535"/>
            <a:ext cx="2983095" cy="308453"/>
          </a:xfrm>
          <a:prstGeom prst="rect">
            <a:avLst/>
          </a:prstGeom>
        </p:spPr>
        <p:txBody>
          <a:bodyPr vert="horz" lIns="91440" tIns="45720" rIns="91440" bIns="45720" rtlCol="0" anchor="t"/>
          <a:lstStyle>
            <a:lvl1pPr algn="l">
              <a:defRPr sz="900">
                <a:solidFill>
                  <a:schemeClr val="tx1"/>
                </a:solidFill>
              </a:defRPr>
            </a:lvl1pPr>
          </a:lstStyle>
          <a:p>
            <a:fld id="{4CDE23C7-78A4-413A-A84B-93D4CC0A9EB1}" type="datetimeFigureOut">
              <a:rPr lang="en-US" smtClean="0"/>
              <a:pPr/>
              <a:t>12/16/2024</a:t>
            </a:fld>
            <a:endParaRPr lang="en-US" dirty="0"/>
          </a:p>
        </p:txBody>
      </p:sp>
      <p:sp>
        <p:nvSpPr>
          <p:cNvPr id="5" name="Footer Placeholder 4">
            <a:extLst>
              <a:ext uri="{FF2B5EF4-FFF2-40B4-BE49-F238E27FC236}">
                <a16:creationId xmlns:a16="http://schemas.microsoft.com/office/drawing/2014/main" id="{F3E97F43-1ECB-4FC2-863E-26CEE24A008A}"/>
              </a:ext>
            </a:extLst>
          </p:cNvPr>
          <p:cNvSpPr>
            <a:spLocks noGrp="1"/>
          </p:cNvSpPr>
          <p:nvPr>
            <p:ph type="ftr" sz="quarter" idx="3"/>
          </p:nvPr>
        </p:nvSpPr>
        <p:spPr>
          <a:xfrm>
            <a:off x="557924" y="173776"/>
            <a:ext cx="411480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53C7F9D8-4B2E-4871-B2AE-EFC06BE23179}"/>
              </a:ext>
            </a:extLst>
          </p:cNvPr>
          <p:cNvSpPr>
            <a:spLocks noGrp="1"/>
          </p:cNvSpPr>
          <p:nvPr>
            <p:ph type="sldNum" sz="quarter" idx="4"/>
          </p:nvPr>
        </p:nvSpPr>
        <p:spPr>
          <a:xfrm>
            <a:off x="10710710" y="6449535"/>
            <a:ext cx="932279" cy="308453"/>
          </a:xfrm>
          <a:prstGeom prst="rect">
            <a:avLst/>
          </a:prstGeom>
        </p:spPr>
        <p:txBody>
          <a:bodyPr vert="horz" lIns="91440" tIns="45720" rIns="91440" bIns="45720" rtlCol="0" anchor="t"/>
          <a:lstStyle>
            <a:lvl1pPr algn="r">
              <a:defRPr sz="900">
                <a:solidFill>
                  <a:schemeClr val="tx1"/>
                </a:solidFill>
              </a:defRPr>
            </a:lvl1pPr>
          </a:lstStyle>
          <a:p>
            <a:fld id="{6CB39E08-E0E5-4B1A-8F7D-08FE7678A3B6}" type="slidenum">
              <a:rPr lang="en-US" smtClean="0"/>
              <a:pPr/>
              <a:t>‹#›</a:t>
            </a:fld>
            <a:endParaRPr lang="en-US"/>
          </a:p>
        </p:txBody>
      </p:sp>
      <p:cxnSp>
        <p:nvCxnSpPr>
          <p:cNvPr id="7" name="Straight Connector 6">
            <a:extLst>
              <a:ext uri="{FF2B5EF4-FFF2-40B4-BE49-F238E27FC236}">
                <a16:creationId xmlns:a16="http://schemas.microsoft.com/office/drawing/2014/main" id="{462919E4-C488-4107-9EF1-66152F848008}"/>
              </a:ext>
            </a:extLst>
          </p:cNvPr>
          <p:cNvCxnSpPr>
            <a:cxnSpLocks/>
          </p:cNvCxnSpPr>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BF79732-4088-424C-A653-4534E4389443}"/>
              </a:ext>
            </a:extLst>
          </p:cNvPr>
          <p:cNvCxnSpPr>
            <a:cxnSpLocks/>
          </p:cNvCxnSpPr>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388708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85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2344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7" name="Rectangle 1066">
            <a:extLst>
              <a:ext uri="{FF2B5EF4-FFF2-40B4-BE49-F238E27FC236}">
                <a16:creationId xmlns:a16="http://schemas.microsoft.com/office/drawing/2014/main" id="{8B5574CB-8151-4554-B056-B76C1AA8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B01C446-C027-EA29-88D2-04398426506B}"/>
              </a:ext>
            </a:extLst>
          </p:cNvPr>
          <p:cNvSpPr>
            <a:spLocks noGrp="1"/>
          </p:cNvSpPr>
          <p:nvPr>
            <p:ph type="subTitle" idx="1"/>
          </p:nvPr>
        </p:nvSpPr>
        <p:spPr>
          <a:xfrm>
            <a:off x="8115300" y="952501"/>
            <a:ext cx="3429000" cy="580731"/>
          </a:xfrm>
        </p:spPr>
        <p:style>
          <a:lnRef idx="2">
            <a:schemeClr val="accent1">
              <a:shade val="15000"/>
            </a:schemeClr>
          </a:lnRef>
          <a:fillRef idx="1">
            <a:schemeClr val="accent1"/>
          </a:fillRef>
          <a:effectRef idx="0">
            <a:schemeClr val="accent1"/>
          </a:effectRef>
          <a:fontRef idx="minor">
            <a:schemeClr val="lt1"/>
          </a:fontRef>
        </p:style>
        <p:txBody>
          <a:bodyPr anchor="t">
            <a:normAutofit/>
          </a:bodyPr>
          <a:lstStyle/>
          <a:p>
            <a:r>
              <a:rPr lang="fr-CA"/>
              <a:t>2023-2024 AGM MEETING</a:t>
            </a:r>
            <a:endParaRPr lang="fr-CA" dirty="0"/>
          </a:p>
        </p:txBody>
      </p:sp>
      <p:cxnSp>
        <p:nvCxnSpPr>
          <p:cNvPr id="1068" name="Straight Connector 1067">
            <a:extLst>
              <a:ext uri="{FF2B5EF4-FFF2-40B4-BE49-F238E27FC236}">
                <a16:creationId xmlns:a16="http://schemas.microsoft.com/office/drawing/2014/main" id="{6D3D073F-E673-426A-939F-C2C2C2ACE5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1026" name="Picture 2" descr="Mission (Hamilton Sledgehammers)">
            <a:extLst>
              <a:ext uri="{FF2B5EF4-FFF2-40B4-BE49-F238E27FC236}">
                <a16:creationId xmlns:a16="http://schemas.microsoft.com/office/drawing/2014/main" id="{5B348809-75DB-B13C-9FF0-55C0069E154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700" y="3120082"/>
            <a:ext cx="10896600" cy="2124837"/>
          </a:xfrm>
          <a:prstGeom prst="rect">
            <a:avLst/>
          </a:prstGeom>
          <a:noFill/>
          <a:extLst>
            <a:ext uri="{909E8E84-426E-40DD-AFC4-6F175D3DCCD1}">
              <a14:hiddenFill xmlns:a14="http://schemas.microsoft.com/office/drawing/2010/main">
                <a:solidFill>
                  <a:srgbClr val="FFFFFF"/>
                </a:solidFill>
              </a14:hiddenFill>
            </a:ext>
          </a:extLst>
        </p:spPr>
      </p:pic>
      <p:cxnSp>
        <p:nvCxnSpPr>
          <p:cNvPr id="1035" name="Straight Connector 1034">
            <a:extLst>
              <a:ext uri="{FF2B5EF4-FFF2-40B4-BE49-F238E27FC236}">
                <a16:creationId xmlns:a16="http://schemas.microsoft.com/office/drawing/2014/main" id="{91944536-E957-40BF-93E4-DAA5CA2730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22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r>
              <a:rPr lang="fr-CA" b="1" u="sng" dirty="0">
                <a:highlight>
                  <a:srgbClr val="FFFF00"/>
                </a:highlight>
              </a:rPr>
              <a:t>OSHA news:</a:t>
            </a:r>
          </a:p>
          <a:p>
            <a:pPr lvl="1"/>
            <a:r>
              <a:rPr lang="fr-CA" sz="1600" b="1" dirty="0"/>
              <a:t>STO: </a:t>
            </a:r>
            <a:r>
              <a:rPr lang="fr-CA" sz="1600" b="1" dirty="0" err="1"/>
              <a:t>Tryouts</a:t>
            </a:r>
            <a:r>
              <a:rPr lang="fr-CA" sz="1600" b="1" dirty="0"/>
              <a:t> for </a:t>
            </a:r>
            <a:r>
              <a:rPr lang="fr-CA" sz="1600" b="1" dirty="0" err="1"/>
              <a:t>next</a:t>
            </a:r>
            <a:r>
              <a:rPr lang="fr-CA" sz="1600" b="1" dirty="0"/>
              <a:t> </a:t>
            </a:r>
            <a:r>
              <a:rPr lang="fr-CA" sz="1600" b="1" dirty="0" err="1"/>
              <a:t>season</a:t>
            </a:r>
            <a:r>
              <a:rPr lang="fr-CA" sz="1600" b="1" dirty="0"/>
              <a:t> </a:t>
            </a:r>
            <a:r>
              <a:rPr lang="fr-CA" sz="1600" b="1" dirty="0" err="1"/>
              <a:t>will</a:t>
            </a:r>
            <a:r>
              <a:rPr lang="fr-CA" sz="1600" b="1" dirty="0"/>
              <a:t> </a:t>
            </a:r>
            <a:r>
              <a:rPr lang="fr-CA" sz="1600" b="1" dirty="0" err="1"/>
              <a:t>be</a:t>
            </a:r>
            <a:r>
              <a:rPr lang="fr-CA" sz="1600" b="1" dirty="0"/>
              <a:t> in August. Associations </a:t>
            </a:r>
            <a:r>
              <a:rPr lang="fr-CA" sz="1600" b="1" dirty="0" err="1"/>
              <a:t>will</a:t>
            </a:r>
            <a:r>
              <a:rPr lang="fr-CA" sz="1600" b="1" dirty="0"/>
              <a:t> </a:t>
            </a:r>
            <a:r>
              <a:rPr lang="fr-CA" sz="1600" b="1" dirty="0" err="1"/>
              <a:t>get</a:t>
            </a:r>
            <a:r>
              <a:rPr lang="fr-CA" sz="1600" b="1" dirty="0"/>
              <a:t> information in June.</a:t>
            </a:r>
          </a:p>
          <a:p>
            <a:pPr lvl="1"/>
            <a:r>
              <a:rPr lang="fr-CA" sz="1600" b="1" dirty="0">
                <a:highlight>
                  <a:srgbClr val="FFFF00"/>
                </a:highlight>
              </a:rPr>
              <a:t>(New) </a:t>
            </a:r>
            <a:r>
              <a:rPr lang="fr-CA" sz="1600" b="1" dirty="0"/>
              <a:t>Hockey Canada mandate: </a:t>
            </a:r>
            <a:r>
              <a:rPr lang="fr-CA" sz="1600" b="1" dirty="0" err="1"/>
              <a:t>Every</a:t>
            </a:r>
            <a:r>
              <a:rPr lang="fr-CA" sz="1600" b="1" dirty="0"/>
              <a:t> </a:t>
            </a:r>
            <a:r>
              <a:rPr lang="fr-CA" sz="1600" b="1" dirty="0" err="1"/>
              <a:t>bench</a:t>
            </a:r>
            <a:r>
              <a:rPr lang="fr-CA" sz="1600" b="1" dirty="0"/>
              <a:t> staff </a:t>
            </a:r>
            <a:r>
              <a:rPr lang="fr-CA" sz="1600" b="1" dirty="0" err="1"/>
              <a:t>member</a:t>
            </a:r>
            <a:r>
              <a:rPr lang="fr-CA" sz="1600" b="1" dirty="0"/>
              <a:t> and on-</a:t>
            </a:r>
            <a:r>
              <a:rPr lang="fr-CA" sz="1600" b="1" dirty="0" err="1"/>
              <a:t>ice</a:t>
            </a:r>
            <a:r>
              <a:rPr lang="fr-CA" sz="1600" b="1" dirty="0"/>
              <a:t> </a:t>
            </a:r>
            <a:r>
              <a:rPr lang="fr-CA" sz="1600" b="1" dirty="0" err="1"/>
              <a:t>volunteer</a:t>
            </a:r>
            <a:r>
              <a:rPr lang="fr-CA" sz="1600" b="1" dirty="0"/>
              <a:t> </a:t>
            </a:r>
            <a:r>
              <a:rPr lang="fr-CA" sz="1600" b="1" dirty="0" err="1"/>
              <a:t>will</a:t>
            </a:r>
            <a:r>
              <a:rPr lang="fr-CA" sz="1600" b="1" dirty="0"/>
              <a:t> </a:t>
            </a:r>
            <a:r>
              <a:rPr lang="fr-CA" sz="1600" b="1" dirty="0" err="1"/>
              <a:t>need</a:t>
            </a:r>
            <a:r>
              <a:rPr lang="fr-CA" sz="1600" b="1" dirty="0"/>
              <a:t> a Criminal Record Check </a:t>
            </a:r>
            <a:r>
              <a:rPr lang="fr-CA" sz="1600" b="1" dirty="0" err="1"/>
              <a:t>with</a:t>
            </a:r>
            <a:r>
              <a:rPr lang="fr-CA" sz="1600" b="1" dirty="0"/>
              <a:t> </a:t>
            </a:r>
            <a:r>
              <a:rPr lang="fr-CA" sz="1600" b="1" dirty="0" err="1"/>
              <a:t>Vulnerable</a:t>
            </a:r>
            <a:r>
              <a:rPr lang="fr-CA" sz="1600" b="1" dirty="0"/>
              <a:t> </a:t>
            </a:r>
            <a:r>
              <a:rPr lang="fr-CA" sz="1600" b="1" dirty="0" err="1"/>
              <a:t>Sector</a:t>
            </a:r>
            <a:r>
              <a:rPr lang="fr-CA" sz="1600" b="1" dirty="0"/>
              <a:t> </a:t>
            </a:r>
            <a:r>
              <a:rPr lang="fr-CA" sz="1600" b="1" dirty="0" err="1"/>
              <a:t>before</a:t>
            </a:r>
            <a:r>
              <a:rPr lang="fr-CA" sz="1600" b="1" dirty="0"/>
              <a:t> </a:t>
            </a:r>
            <a:r>
              <a:rPr lang="fr-CA" sz="1600" b="1" dirty="0" err="1"/>
              <a:t>being</a:t>
            </a:r>
            <a:r>
              <a:rPr lang="fr-CA" sz="1600" b="1" dirty="0"/>
              <a:t> </a:t>
            </a:r>
            <a:r>
              <a:rPr lang="fr-CA" sz="1600" b="1" dirty="0" err="1"/>
              <a:t>registered</a:t>
            </a:r>
            <a:r>
              <a:rPr lang="fr-CA" sz="1600" b="1" dirty="0"/>
              <a:t>. The OSHA </a:t>
            </a:r>
            <a:r>
              <a:rPr lang="fr-CA" sz="1600" b="1" dirty="0" err="1"/>
              <a:t>Executive</a:t>
            </a:r>
            <a:r>
              <a:rPr lang="fr-CA" sz="1600" b="1" dirty="0"/>
              <a:t> </a:t>
            </a:r>
            <a:r>
              <a:rPr lang="fr-CA" sz="1600" b="1" dirty="0" err="1"/>
              <a:t>will</a:t>
            </a:r>
            <a:r>
              <a:rPr lang="fr-CA" sz="1600" b="1" dirty="0"/>
              <a:t> </a:t>
            </a:r>
            <a:r>
              <a:rPr lang="fr-CA" sz="1600" b="1" dirty="0" err="1"/>
              <a:t>need</a:t>
            </a:r>
            <a:r>
              <a:rPr lang="fr-CA" sz="1600" b="1" dirty="0"/>
              <a:t> to draft a </a:t>
            </a:r>
            <a:r>
              <a:rPr lang="fr-CA" sz="1600" b="1" dirty="0" err="1"/>
              <a:t>letter</a:t>
            </a:r>
            <a:r>
              <a:rPr lang="fr-CA" sz="1600" b="1" dirty="0"/>
              <a:t> </a:t>
            </a:r>
            <a:r>
              <a:rPr lang="fr-CA" sz="1600" b="1" dirty="0" err="1"/>
              <a:t>so</a:t>
            </a:r>
            <a:r>
              <a:rPr lang="fr-CA" sz="1600" b="1" dirty="0"/>
              <a:t> </a:t>
            </a:r>
            <a:r>
              <a:rPr lang="fr-CA" sz="1600" b="1" dirty="0" err="1"/>
              <a:t>that</a:t>
            </a:r>
            <a:r>
              <a:rPr lang="fr-CA" sz="1600" b="1" dirty="0"/>
              <a:t> </a:t>
            </a:r>
            <a:r>
              <a:rPr lang="fr-CA" sz="1600" b="1" dirty="0" err="1"/>
              <a:t>members</a:t>
            </a:r>
            <a:r>
              <a:rPr lang="fr-CA" sz="1600" b="1" dirty="0"/>
              <a:t> can </a:t>
            </a:r>
            <a:r>
              <a:rPr lang="fr-CA" sz="1600" b="1" dirty="0" err="1"/>
              <a:t>bring</a:t>
            </a:r>
            <a:r>
              <a:rPr lang="fr-CA" sz="1600" b="1" dirty="0"/>
              <a:t> </a:t>
            </a:r>
            <a:r>
              <a:rPr lang="fr-CA" sz="1600" b="1" dirty="0" err="1"/>
              <a:t>with</a:t>
            </a:r>
            <a:r>
              <a:rPr lang="fr-CA" sz="1600" b="1" dirty="0"/>
              <a:t> </a:t>
            </a:r>
            <a:r>
              <a:rPr lang="fr-CA" sz="1600" b="1" dirty="0" err="1"/>
              <a:t>them</a:t>
            </a:r>
            <a:r>
              <a:rPr lang="fr-CA" sz="1600" b="1" dirty="0"/>
              <a:t> to the police stations. </a:t>
            </a:r>
          </a:p>
          <a:p>
            <a:pPr lvl="1"/>
            <a:r>
              <a:rPr lang="fr-CA" sz="1600" b="1" dirty="0">
                <a:highlight>
                  <a:srgbClr val="FFFF00"/>
                </a:highlight>
              </a:rPr>
              <a:t>(New) </a:t>
            </a:r>
            <a:r>
              <a:rPr lang="fr-CA" sz="1600" b="1" dirty="0"/>
              <a:t>Coach certification: All coaches </a:t>
            </a:r>
            <a:r>
              <a:rPr lang="fr-CA" sz="1600" b="1" dirty="0" err="1"/>
              <a:t>need</a:t>
            </a:r>
            <a:r>
              <a:rPr lang="fr-CA" sz="1600" b="1" dirty="0"/>
              <a:t> the Community Sport Coach 1 – Intro to Coach.</a:t>
            </a:r>
          </a:p>
          <a:p>
            <a:pPr lvl="1"/>
            <a:r>
              <a:rPr lang="fr-CA" sz="1600" b="1" dirty="0">
                <a:highlight>
                  <a:srgbClr val="00FF00"/>
                </a:highlight>
              </a:rPr>
              <a:t>(</a:t>
            </a:r>
            <a:r>
              <a:rPr lang="fr-CA" sz="1600" b="1" dirty="0" err="1">
                <a:highlight>
                  <a:srgbClr val="00FF00"/>
                </a:highlight>
              </a:rPr>
              <a:t>Reminder</a:t>
            </a:r>
            <a:r>
              <a:rPr lang="fr-CA" sz="1600" b="1" dirty="0">
                <a:highlight>
                  <a:srgbClr val="00FF00"/>
                </a:highlight>
              </a:rPr>
              <a:t>) </a:t>
            </a:r>
            <a:r>
              <a:rPr lang="fr-CA" sz="1600" b="1" dirty="0" err="1"/>
              <a:t>Trainers</a:t>
            </a:r>
            <a:r>
              <a:rPr lang="fr-CA" sz="1600" b="1" dirty="0"/>
              <a:t>: All teams </a:t>
            </a:r>
            <a:r>
              <a:rPr lang="fr-CA" sz="1600" b="1" dirty="0" err="1"/>
              <a:t>need</a:t>
            </a:r>
            <a:r>
              <a:rPr lang="fr-CA" sz="1600" b="1" dirty="0"/>
              <a:t> one </a:t>
            </a:r>
            <a:r>
              <a:rPr lang="fr-CA" sz="1600" b="1" dirty="0" err="1"/>
              <a:t>certified</a:t>
            </a:r>
            <a:r>
              <a:rPr lang="fr-CA" sz="1600" b="1" dirty="0"/>
              <a:t> trainer on the </a:t>
            </a:r>
            <a:r>
              <a:rPr lang="fr-CA" sz="1600" b="1" dirty="0" err="1"/>
              <a:t>bench</a:t>
            </a:r>
            <a:r>
              <a:rPr lang="fr-CA" sz="1600" b="1" dirty="0"/>
              <a:t>.</a:t>
            </a:r>
          </a:p>
          <a:p>
            <a:pPr lvl="1"/>
            <a:r>
              <a:rPr lang="fr-CA" sz="1600" b="1" dirty="0">
                <a:highlight>
                  <a:srgbClr val="FFFF00"/>
                </a:highlight>
              </a:rPr>
              <a:t>(New): </a:t>
            </a:r>
            <a:r>
              <a:rPr lang="fr-CA" sz="1600" b="1" dirty="0"/>
              <a:t>Brant </a:t>
            </a:r>
            <a:r>
              <a:rPr lang="fr-CA" sz="1600" b="1" dirty="0" err="1"/>
              <a:t>would</a:t>
            </a:r>
            <a:r>
              <a:rPr lang="fr-CA" sz="1600" b="1" dirty="0"/>
              <a:t> like to return to the </a:t>
            </a:r>
            <a:r>
              <a:rPr lang="fr-CA" sz="1600" b="1" dirty="0" err="1"/>
              <a:t>league</a:t>
            </a:r>
            <a:r>
              <a:rPr lang="fr-CA" sz="1600" b="1" dirty="0"/>
              <a:t> </a:t>
            </a:r>
            <a:r>
              <a:rPr lang="fr-CA" sz="1600" b="1" dirty="0" err="1"/>
              <a:t>after</a:t>
            </a:r>
            <a:r>
              <a:rPr lang="fr-CA" sz="1600" b="1" dirty="0"/>
              <a:t> 8 </a:t>
            </a:r>
            <a:r>
              <a:rPr lang="fr-CA" sz="1600" b="1" dirty="0" err="1"/>
              <a:t>years</a:t>
            </a:r>
            <a:r>
              <a:rPr lang="fr-CA" sz="1600" b="1" dirty="0"/>
              <a:t> </a:t>
            </a:r>
            <a:r>
              <a:rPr lang="fr-CA" sz="1600" b="1" dirty="0" err="1"/>
              <a:t>being</a:t>
            </a:r>
            <a:r>
              <a:rPr lang="fr-CA" sz="1600" b="1" dirty="0"/>
              <a:t> </a:t>
            </a:r>
            <a:r>
              <a:rPr lang="fr-CA" sz="1600" b="1" dirty="0" err="1"/>
              <a:t>away</a:t>
            </a:r>
            <a:r>
              <a:rPr lang="fr-CA" sz="1600" b="1" dirty="0"/>
              <a:t>. </a:t>
            </a:r>
            <a:r>
              <a:rPr lang="fr-CA" sz="1600" b="1" dirty="0" err="1"/>
              <a:t>They</a:t>
            </a:r>
            <a:r>
              <a:rPr lang="fr-CA" sz="1600" b="1" dirty="0"/>
              <a:t> </a:t>
            </a:r>
            <a:r>
              <a:rPr lang="fr-CA" sz="1600" b="1" dirty="0" err="1"/>
              <a:t>need</a:t>
            </a:r>
            <a:r>
              <a:rPr lang="fr-CA" sz="1600" b="1" dirty="0"/>
              <a:t> to </a:t>
            </a:r>
            <a:r>
              <a:rPr lang="fr-CA" sz="1600" b="1" dirty="0" err="1"/>
              <a:t>bring</a:t>
            </a:r>
            <a:r>
              <a:rPr lang="fr-CA" sz="1600" b="1" dirty="0"/>
              <a:t> a </a:t>
            </a:r>
            <a:r>
              <a:rPr lang="fr-CA" sz="1600" b="1" dirty="0" err="1"/>
              <a:t>proposal</a:t>
            </a:r>
            <a:r>
              <a:rPr lang="fr-CA" sz="1600" b="1" dirty="0"/>
              <a:t> to the </a:t>
            </a:r>
            <a:r>
              <a:rPr lang="fr-CA" sz="1600" b="1" dirty="0" err="1"/>
              <a:t>entire</a:t>
            </a:r>
            <a:r>
              <a:rPr lang="fr-CA" sz="1600" b="1" dirty="0"/>
              <a:t> </a:t>
            </a:r>
            <a:r>
              <a:rPr lang="fr-CA" sz="1600" b="1" dirty="0" err="1"/>
              <a:t>league</a:t>
            </a:r>
            <a:r>
              <a:rPr lang="fr-CA" sz="1600" b="1" dirty="0"/>
              <a:t> by June 1st.</a:t>
            </a:r>
          </a:p>
          <a:p>
            <a:pPr lvl="1"/>
            <a:r>
              <a:rPr lang="fr-CA" sz="1600" b="1" dirty="0">
                <a:highlight>
                  <a:srgbClr val="FFFF00"/>
                </a:highlight>
              </a:rPr>
              <a:t>(New): </a:t>
            </a:r>
            <a:r>
              <a:rPr lang="fr-CA" sz="1600" b="1" dirty="0" err="1"/>
              <a:t>Hybrid</a:t>
            </a:r>
            <a:r>
              <a:rPr lang="fr-CA" sz="1600" b="1" dirty="0"/>
              <a:t> </a:t>
            </a:r>
            <a:r>
              <a:rPr lang="fr-CA" sz="1600" b="1" dirty="0" err="1"/>
              <a:t>icing</a:t>
            </a:r>
            <a:r>
              <a:rPr lang="fr-CA" sz="1600" b="1" dirty="0"/>
              <a:t> </a:t>
            </a:r>
            <a:r>
              <a:rPr lang="fr-CA" sz="1600" b="1" dirty="0" err="1"/>
              <a:t>will</a:t>
            </a:r>
            <a:r>
              <a:rPr lang="fr-CA" sz="1600" b="1" dirty="0"/>
              <a:t> </a:t>
            </a:r>
            <a:r>
              <a:rPr lang="fr-CA" sz="1600" b="1" dirty="0" err="1"/>
              <a:t>be</a:t>
            </a:r>
            <a:r>
              <a:rPr lang="fr-CA" sz="1600" b="1" dirty="0"/>
              <a:t> in place </a:t>
            </a:r>
            <a:r>
              <a:rPr lang="fr-CA" sz="1600" b="1" dirty="0" err="1"/>
              <a:t>next</a:t>
            </a:r>
            <a:r>
              <a:rPr lang="fr-CA" sz="1600" b="1" dirty="0"/>
              <a:t> </a:t>
            </a:r>
            <a:r>
              <a:rPr lang="fr-CA" sz="1600" b="1" dirty="0" err="1"/>
              <a:t>season</a:t>
            </a:r>
            <a:r>
              <a:rPr lang="fr-CA" sz="1600" b="1" dirty="0"/>
              <a:t> for the AB division.</a:t>
            </a:r>
          </a:p>
          <a:p>
            <a:pPr lvl="1"/>
            <a:r>
              <a:rPr lang="fr-CA" sz="1600" b="1" dirty="0">
                <a:highlight>
                  <a:srgbClr val="FFFF00"/>
                </a:highlight>
              </a:rPr>
              <a:t>(New): </a:t>
            </a:r>
            <a:r>
              <a:rPr lang="fr-CA" sz="1600" b="1" dirty="0"/>
              <a:t>Junior division </a:t>
            </a:r>
            <a:r>
              <a:rPr lang="fr-CA" sz="1600" b="1" dirty="0" err="1"/>
              <a:t>will</a:t>
            </a:r>
            <a:r>
              <a:rPr lang="fr-CA" sz="1600" b="1" dirty="0"/>
              <a:t> </a:t>
            </a:r>
            <a:r>
              <a:rPr lang="fr-CA" sz="1600" b="1" dirty="0" err="1"/>
              <a:t>play</a:t>
            </a:r>
            <a:r>
              <a:rPr lang="fr-CA" sz="1600" b="1" dirty="0"/>
              <a:t> 3 </a:t>
            </a:r>
            <a:r>
              <a:rPr lang="fr-CA" sz="1600" b="1" dirty="0" err="1"/>
              <a:t>periods</a:t>
            </a:r>
            <a:r>
              <a:rPr lang="fr-CA" sz="1600" b="1" dirty="0"/>
              <a:t> of 15 minutes </a:t>
            </a:r>
            <a:r>
              <a:rPr lang="fr-CA" sz="1600" b="1" dirty="0" err="1"/>
              <a:t>next</a:t>
            </a:r>
            <a:r>
              <a:rPr lang="fr-CA" sz="1600" b="1" dirty="0"/>
              <a:t> </a:t>
            </a:r>
            <a:r>
              <a:rPr lang="fr-CA" sz="1600" b="1" dirty="0" err="1"/>
              <a:t>season</a:t>
            </a:r>
            <a:r>
              <a:rPr lang="fr-CA" sz="1600" b="1" dirty="0"/>
              <a:t>.</a:t>
            </a:r>
          </a:p>
          <a:p>
            <a:pPr marL="274320" lvl="1" indent="0">
              <a:buNone/>
            </a:pP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34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marL="274320" lvl="1" indent="0">
              <a:buNone/>
            </a:pPr>
            <a:r>
              <a:rPr lang="fr-CA" b="1" u="sng" dirty="0"/>
              <a:t>Arena </a:t>
            </a:r>
            <a:r>
              <a:rPr lang="fr-CA" b="1" u="sng" dirty="0" err="1"/>
              <a:t>renovations</a:t>
            </a:r>
            <a:r>
              <a:rPr lang="fr-CA" b="1" u="sng" dirty="0"/>
              <a:t> (</a:t>
            </a:r>
            <a:r>
              <a:rPr lang="fr-CA" b="1" u="sng" dirty="0" err="1"/>
              <a:t>Thanks</a:t>
            </a:r>
            <a:r>
              <a:rPr lang="fr-CA" b="1" u="sng" dirty="0"/>
              <a:t> Denise!)</a:t>
            </a:r>
          </a:p>
          <a:p>
            <a:pPr lvl="1">
              <a:buFontTx/>
              <a:buChar char="-"/>
            </a:pPr>
            <a:r>
              <a:rPr lang="fr-CA" dirty="0" err="1"/>
              <a:t>Wider</a:t>
            </a:r>
            <a:r>
              <a:rPr lang="fr-CA" dirty="0"/>
              <a:t> </a:t>
            </a:r>
            <a:r>
              <a:rPr lang="fr-CA" dirty="0" err="1"/>
              <a:t>doors</a:t>
            </a:r>
            <a:r>
              <a:rPr lang="fr-CA" dirty="0"/>
              <a:t> to </a:t>
            </a:r>
            <a:r>
              <a:rPr lang="fr-CA" dirty="0" err="1"/>
              <a:t>arena</a:t>
            </a:r>
            <a:r>
              <a:rPr lang="fr-CA" dirty="0"/>
              <a:t> rink.</a:t>
            </a:r>
          </a:p>
          <a:p>
            <a:pPr lvl="1">
              <a:buFontTx/>
              <a:buChar char="-"/>
            </a:pPr>
            <a:r>
              <a:rPr lang="fr-CA" dirty="0" err="1"/>
              <a:t>Sliding</a:t>
            </a:r>
            <a:r>
              <a:rPr lang="fr-CA" dirty="0"/>
              <a:t> entrance </a:t>
            </a:r>
            <a:r>
              <a:rPr lang="fr-CA" dirty="0" err="1"/>
              <a:t>doors</a:t>
            </a:r>
            <a:r>
              <a:rPr lang="fr-CA" dirty="0"/>
              <a:t> to the </a:t>
            </a:r>
            <a:r>
              <a:rPr lang="fr-CA" dirty="0" err="1"/>
              <a:t>arena</a:t>
            </a:r>
            <a:r>
              <a:rPr lang="fr-CA" dirty="0"/>
              <a:t> drop off area.</a:t>
            </a:r>
          </a:p>
          <a:p>
            <a:pPr lvl="1">
              <a:buFontTx/>
              <a:buChar char="-"/>
            </a:pPr>
            <a:r>
              <a:rPr lang="fr-CA" dirty="0"/>
              <a:t>Magnetic </a:t>
            </a:r>
            <a:r>
              <a:rPr lang="fr-CA" dirty="0" err="1"/>
              <a:t>holders</a:t>
            </a:r>
            <a:r>
              <a:rPr lang="fr-CA" dirty="0"/>
              <a:t> to </a:t>
            </a:r>
            <a:r>
              <a:rPr lang="fr-CA" dirty="0" err="1"/>
              <a:t>keep</a:t>
            </a:r>
            <a:r>
              <a:rPr lang="fr-CA" dirty="0"/>
              <a:t> double </a:t>
            </a:r>
            <a:r>
              <a:rPr lang="fr-CA" dirty="0" err="1"/>
              <a:t>doors</a:t>
            </a:r>
            <a:r>
              <a:rPr lang="fr-CA" dirty="0"/>
              <a:t> open </a:t>
            </a:r>
            <a:r>
              <a:rPr lang="fr-CA" dirty="0" err="1"/>
              <a:t>near</a:t>
            </a:r>
            <a:r>
              <a:rPr lang="fr-CA" dirty="0"/>
              <a:t> dressing </a:t>
            </a:r>
            <a:r>
              <a:rPr lang="fr-CA" dirty="0" err="1"/>
              <a:t>rooms</a:t>
            </a:r>
            <a:r>
              <a:rPr lang="fr-CA" dirty="0"/>
              <a:t>.</a:t>
            </a:r>
          </a:p>
          <a:p>
            <a:pPr lvl="1">
              <a:buFontTx/>
              <a:buChar char="-"/>
            </a:pPr>
            <a:r>
              <a:rPr lang="fr-CA" dirty="0"/>
              <a:t>More accessible parking at the back of the </a:t>
            </a:r>
            <a:r>
              <a:rPr lang="fr-CA" dirty="0" err="1"/>
              <a:t>arena</a:t>
            </a:r>
            <a:endParaRPr lang="fr-CA" dirty="0"/>
          </a:p>
          <a:p>
            <a:pPr lvl="1">
              <a:buFontTx/>
              <a:buChar char="-"/>
            </a:pPr>
            <a:r>
              <a:rPr lang="fr-CA" dirty="0" err="1"/>
              <a:t>We</a:t>
            </a:r>
            <a:r>
              <a:rPr lang="fr-CA" dirty="0"/>
              <a:t> are </a:t>
            </a:r>
            <a:r>
              <a:rPr lang="fr-CA" dirty="0" err="1"/>
              <a:t>also</a:t>
            </a:r>
            <a:r>
              <a:rPr lang="fr-CA" dirty="0"/>
              <a:t> </a:t>
            </a:r>
            <a:r>
              <a:rPr lang="fr-CA" dirty="0" err="1"/>
              <a:t>ordering</a:t>
            </a:r>
            <a:r>
              <a:rPr lang="fr-CA" dirty="0"/>
              <a:t> a banner </a:t>
            </a:r>
            <a:r>
              <a:rPr lang="fr-CA" dirty="0" err="1"/>
              <a:t>with</a:t>
            </a:r>
            <a:r>
              <a:rPr lang="fr-CA" dirty="0"/>
              <a:t> </a:t>
            </a:r>
            <a:r>
              <a:rPr lang="fr-CA" dirty="0" err="1"/>
              <a:t>our</a:t>
            </a:r>
            <a:r>
              <a:rPr lang="fr-CA" dirty="0"/>
              <a:t> logo and </a:t>
            </a:r>
            <a:r>
              <a:rPr lang="fr-CA" dirty="0" err="1"/>
              <a:t>website</a:t>
            </a:r>
            <a:r>
              <a:rPr lang="fr-CA" dirty="0"/>
              <a:t> </a:t>
            </a:r>
            <a:r>
              <a:rPr lang="fr-CA" dirty="0" err="1"/>
              <a:t>link</a:t>
            </a:r>
            <a:r>
              <a:rPr lang="fr-CA" dirty="0"/>
              <a:t> at the </a:t>
            </a:r>
            <a:r>
              <a:rPr lang="fr-CA" dirty="0" err="1"/>
              <a:t>arena</a:t>
            </a:r>
            <a:r>
              <a:rPr lang="fr-CA" dirty="0"/>
              <a:t> *End of the rink.</a:t>
            </a:r>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46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reports</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marL="274320" lvl="1" indent="0">
              <a:buNone/>
            </a:pPr>
            <a:r>
              <a:rPr lang="fr-CA" dirty="0"/>
              <a:t>Brad </a:t>
            </a:r>
            <a:r>
              <a:rPr lang="fr-CA" dirty="0" err="1"/>
              <a:t>Fairman</a:t>
            </a:r>
            <a:r>
              <a:rPr lang="fr-CA" dirty="0"/>
              <a:t> – Registrar</a:t>
            </a:r>
          </a:p>
          <a:p>
            <a:pPr marL="274320" lvl="1" indent="0">
              <a:buNone/>
            </a:pPr>
            <a:r>
              <a:rPr lang="fr-CA" dirty="0"/>
              <a:t>Allen </a:t>
            </a:r>
            <a:r>
              <a:rPr lang="fr-CA" dirty="0" err="1"/>
              <a:t>Hierlihy</a:t>
            </a:r>
            <a:r>
              <a:rPr lang="fr-CA" dirty="0"/>
              <a:t> – Public relations and </a:t>
            </a:r>
            <a:r>
              <a:rPr lang="fr-CA" dirty="0" err="1"/>
              <a:t>Volunteer</a:t>
            </a:r>
            <a:r>
              <a:rPr lang="fr-CA" dirty="0"/>
              <a:t> </a:t>
            </a:r>
            <a:r>
              <a:rPr lang="fr-CA" dirty="0" err="1"/>
              <a:t>Coordinator</a:t>
            </a:r>
            <a:r>
              <a:rPr lang="fr-CA" dirty="0"/>
              <a:t> (</a:t>
            </a:r>
            <a:r>
              <a:rPr lang="fr-CA" dirty="0" err="1"/>
              <a:t>Interim</a:t>
            </a:r>
            <a:r>
              <a:rPr lang="fr-CA" dirty="0"/>
              <a:t>)</a:t>
            </a:r>
          </a:p>
          <a:p>
            <a:pPr marL="274320" lvl="1" indent="0">
              <a:buNone/>
            </a:pPr>
            <a:r>
              <a:rPr lang="fr-CA" dirty="0"/>
              <a:t>Hockey Operations – Terry </a:t>
            </a:r>
            <a:r>
              <a:rPr lang="fr-CA" dirty="0" err="1"/>
              <a:t>Collison</a:t>
            </a:r>
            <a:endParaRPr lang="fr-CA" dirty="0"/>
          </a:p>
          <a:p>
            <a:pPr marL="274320" lvl="1" indent="0">
              <a:buNone/>
            </a:pPr>
            <a:r>
              <a:rPr lang="fr-CA" dirty="0" err="1"/>
              <a:t>Fundraising</a:t>
            </a:r>
            <a:r>
              <a:rPr lang="fr-CA" dirty="0"/>
              <a:t> – Denise </a:t>
            </a:r>
            <a:r>
              <a:rPr lang="fr-CA" dirty="0" err="1"/>
              <a:t>Hierlihy</a:t>
            </a: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351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marL="274320" lvl="1" indent="0">
              <a:buNone/>
            </a:pPr>
            <a:endParaRPr lang="fr-CA" dirty="0"/>
          </a:p>
          <a:p>
            <a:pPr lvl="1"/>
            <a:r>
              <a:rPr lang="fr-CA" dirty="0" err="1"/>
              <a:t>Proposed</a:t>
            </a:r>
            <a:r>
              <a:rPr lang="fr-CA" dirty="0"/>
              <a:t> changes to the Constitution:</a:t>
            </a:r>
          </a:p>
          <a:p>
            <a:pPr>
              <a:lnSpc>
                <a:spcPct val="115000"/>
              </a:lnSpc>
              <a:spcAft>
                <a:spcPts val="800"/>
              </a:spcAft>
            </a:pPr>
            <a:r>
              <a:rPr lang="fr-CA" sz="1800" b="1" u="sng" kern="100" dirty="0">
                <a:effectLst/>
                <a:latin typeface="Aptos" panose="020B0004020202020204" pitchFamily="34" charset="0"/>
                <a:ea typeface="Aptos" panose="020B0004020202020204" pitchFamily="34" charset="0"/>
                <a:cs typeface="Times New Roman" panose="02020603050405020304" pitchFamily="18" charset="0"/>
              </a:rPr>
              <a:t>Article VI</a:t>
            </a:r>
            <a:endParaRPr lang="fr-CA"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fr-CA" sz="1800" b="1" kern="100" dirty="0">
                <a:effectLst/>
                <a:latin typeface="Aptos" panose="020B0004020202020204" pitchFamily="34" charset="0"/>
                <a:ea typeface="Aptos" panose="020B0004020202020204" pitchFamily="34" charset="0"/>
                <a:cs typeface="Times New Roman" panose="02020603050405020304" pitchFamily="18" charset="0"/>
              </a:rPr>
              <a:t>Section 4. </a:t>
            </a:r>
            <a:r>
              <a:rPr lang="fr-CA" sz="1800" b="1" kern="100" dirty="0" err="1">
                <a:effectLst/>
                <a:latin typeface="Aptos" panose="020B0004020202020204" pitchFamily="34" charset="0"/>
                <a:ea typeface="Aptos" panose="020B0004020202020204" pitchFamily="34" charset="0"/>
                <a:cs typeface="Times New Roman" panose="02020603050405020304" pitchFamily="18" charset="0"/>
              </a:rPr>
              <a:t>Treasurer</a:t>
            </a:r>
            <a:endParaRPr lang="fr-CA"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viii. Be one of Three Signing Officers of the Association. </a:t>
            </a:r>
            <a:r>
              <a:rPr lang="en-CA"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(new)</a:t>
            </a:r>
            <a:endParaRPr lang="fr-CA"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lvl="2"/>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560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fontScale="92500" lnSpcReduction="20000"/>
          </a:bodyPr>
          <a:lstStyle/>
          <a:p>
            <a:pPr marL="274320" lvl="1" indent="0">
              <a:buNone/>
            </a:pPr>
            <a:endParaRPr lang="fr-CA" dirty="0"/>
          </a:p>
          <a:p>
            <a:pPr lvl="1"/>
            <a:r>
              <a:rPr lang="fr-CA" dirty="0" err="1"/>
              <a:t>Proposed</a:t>
            </a:r>
            <a:r>
              <a:rPr lang="fr-CA" dirty="0"/>
              <a:t> changes to the Constitution:</a:t>
            </a:r>
          </a:p>
          <a:p>
            <a:pPr>
              <a:lnSpc>
                <a:spcPct val="115000"/>
              </a:lnSpc>
              <a:spcAft>
                <a:spcPts val="800"/>
              </a:spcAft>
            </a:pPr>
            <a:r>
              <a:rPr lang="fr-CA" sz="1600" b="1" u="sng" kern="100" dirty="0">
                <a:effectLst/>
                <a:latin typeface="Aptos" panose="020B0004020202020204" pitchFamily="34" charset="0"/>
                <a:ea typeface="Aptos" panose="020B0004020202020204" pitchFamily="34" charset="0"/>
                <a:cs typeface="Times New Roman" panose="02020603050405020304" pitchFamily="18" charset="0"/>
              </a:rPr>
              <a:t>Article XX</a:t>
            </a:r>
            <a:endParaRPr lang="fr-CA" sz="1600"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15000"/>
              </a:lnSpc>
              <a:spcAft>
                <a:spcPts val="800"/>
              </a:spcAft>
            </a:pPr>
            <a:r>
              <a:rPr lang="fr-CA" sz="1400" b="1" kern="100" dirty="0">
                <a:effectLst/>
                <a:latin typeface="Aptos" panose="020B0004020202020204" pitchFamily="34" charset="0"/>
                <a:ea typeface="Aptos" panose="020B0004020202020204" pitchFamily="34" charset="0"/>
                <a:cs typeface="Times New Roman" panose="02020603050405020304" pitchFamily="18" charset="0"/>
              </a:rPr>
              <a:t>Section 1 Team Structure</a:t>
            </a:r>
            <a:endParaRPr lang="fr-CA" sz="1400"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15000"/>
              </a:lnSpc>
              <a:spcAft>
                <a:spcPts val="800"/>
              </a:spcAft>
            </a:pPr>
            <a:r>
              <a:rPr lang="fr-CA" sz="1400" i="1" kern="100" dirty="0">
                <a:latin typeface="Aptos" panose="020B0004020202020204" pitchFamily="34" charset="0"/>
                <a:ea typeface="Aptos" panose="020B0004020202020204" pitchFamily="34" charset="0"/>
                <a:cs typeface="Times New Roman" panose="02020603050405020304" pitchFamily="18" charset="0"/>
              </a:rPr>
              <a:t>(</a:t>
            </a:r>
            <a:r>
              <a:rPr lang="fr-CA" sz="1400" i="1" kern="100" dirty="0" err="1">
                <a:latin typeface="Aptos" panose="020B0004020202020204" pitchFamily="34" charset="0"/>
                <a:ea typeface="Aptos" panose="020B0004020202020204" pitchFamily="34" charset="0"/>
                <a:cs typeface="Times New Roman" panose="02020603050405020304" pitchFamily="18" charset="0"/>
              </a:rPr>
              <a:t>existing</a:t>
            </a:r>
            <a:r>
              <a:rPr lang="fr-CA" sz="1400" i="1" kern="100" dirty="0">
                <a:latin typeface="Aptos" panose="020B0004020202020204" pitchFamily="34" charset="0"/>
                <a:ea typeface="Aptos" panose="020B0004020202020204" pitchFamily="34" charset="0"/>
                <a:cs typeface="Times New Roman" panose="02020603050405020304" pitchFamily="18" charset="0"/>
              </a:rPr>
              <a:t>) ii. </a:t>
            </a:r>
            <a:r>
              <a:rPr lang="en-US" sz="1200" i="1" dirty="0"/>
              <a:t>HDSHA will offer a Junior Development program for players age </a:t>
            </a:r>
            <a:r>
              <a:rPr lang="en-US" sz="1200" b="1" i="1" dirty="0">
                <a:highlight>
                  <a:srgbClr val="FFFF00"/>
                </a:highlight>
              </a:rPr>
              <a:t>6</a:t>
            </a:r>
            <a:r>
              <a:rPr lang="en-US" sz="1200" i="1" dirty="0"/>
              <a:t> years to 15 years (as of December 31, </a:t>
            </a:r>
            <a:r>
              <a:rPr lang="en-US" sz="1200" i="1" dirty="0" err="1"/>
              <a:t>xxxx</a:t>
            </a:r>
            <a:r>
              <a:rPr lang="en-US" sz="1200" i="1" dirty="0"/>
              <a:t>) of that registration year.</a:t>
            </a:r>
          </a:p>
          <a:p>
            <a:pPr lvl="1">
              <a:lnSpc>
                <a:spcPct val="115000"/>
              </a:lnSpc>
              <a:spcAft>
                <a:spcPts val="80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(New) ii. </a:t>
            </a:r>
            <a:r>
              <a:rPr lang="en-US" sz="1400" dirty="0"/>
              <a:t>HDSHA will offer a Junior Development program for players age </a:t>
            </a:r>
            <a:r>
              <a:rPr lang="en-US" sz="1400" b="1" dirty="0">
                <a:highlight>
                  <a:srgbClr val="FFFF00"/>
                </a:highlight>
              </a:rPr>
              <a:t>5</a:t>
            </a:r>
            <a:r>
              <a:rPr lang="en-US" sz="1400" dirty="0"/>
              <a:t> years to 15 years (as of December 31, </a:t>
            </a:r>
            <a:r>
              <a:rPr lang="en-US" sz="1400" dirty="0" err="1"/>
              <a:t>xxxx</a:t>
            </a:r>
            <a:r>
              <a:rPr lang="en-US" sz="1400" dirty="0"/>
              <a:t>) of that registration year.</a:t>
            </a:r>
          </a:p>
          <a:p>
            <a:pPr lvl="1">
              <a:lnSpc>
                <a:spcPct val="115000"/>
              </a:lnSpc>
              <a:spcAft>
                <a:spcPts val="800"/>
              </a:spcAft>
            </a:pPr>
            <a:r>
              <a:rPr lang="fr-CA" sz="1400" b="1" kern="100" dirty="0">
                <a:effectLst/>
                <a:latin typeface="Aptos" panose="020B0004020202020204" pitchFamily="34" charset="0"/>
                <a:ea typeface="Aptos" panose="020B0004020202020204" pitchFamily="34" charset="0"/>
                <a:cs typeface="Times New Roman" panose="02020603050405020304" pitchFamily="18" charset="0"/>
              </a:rPr>
              <a:t>Section 2 </a:t>
            </a:r>
            <a:r>
              <a:rPr lang="fr-CA" sz="1400" b="1" kern="100" dirty="0" err="1">
                <a:effectLst/>
                <a:latin typeface="Aptos" panose="020B0004020202020204" pitchFamily="34" charset="0"/>
                <a:ea typeface="Aptos" panose="020B0004020202020204" pitchFamily="34" charset="0"/>
                <a:cs typeface="Times New Roman" panose="02020603050405020304" pitchFamily="18" charset="0"/>
              </a:rPr>
              <a:t>Eligible</a:t>
            </a:r>
            <a:r>
              <a:rPr lang="fr-CA" sz="1400" b="1" kern="100" dirty="0">
                <a:effectLst/>
                <a:latin typeface="Aptos" panose="020B0004020202020204" pitchFamily="34" charset="0"/>
                <a:ea typeface="Aptos" panose="020B0004020202020204" pitchFamily="34" charset="0"/>
                <a:cs typeface="Times New Roman" panose="02020603050405020304" pitchFamily="18" charset="0"/>
              </a:rPr>
              <a:t> </a:t>
            </a:r>
            <a:r>
              <a:rPr lang="fr-CA" sz="1400" b="1" kern="100" dirty="0" err="1">
                <a:effectLst/>
                <a:latin typeface="Aptos" panose="020B0004020202020204" pitchFamily="34" charset="0"/>
                <a:ea typeface="Aptos" panose="020B0004020202020204" pitchFamily="34" charset="0"/>
                <a:cs typeface="Times New Roman" panose="02020603050405020304" pitchFamily="18" charset="0"/>
              </a:rPr>
              <a:t>Players</a:t>
            </a:r>
            <a:endParaRPr lang="fr-CA" sz="1400" b="1" kern="100" dirty="0">
              <a:effectLst/>
              <a:latin typeface="Aptos" panose="020B0004020202020204" pitchFamily="34" charset="0"/>
              <a:ea typeface="Aptos" panose="020B0004020202020204" pitchFamily="34" charset="0"/>
              <a:cs typeface="Times New Roman" panose="02020603050405020304" pitchFamily="18" charset="0"/>
            </a:endParaRPr>
          </a:p>
          <a:p>
            <a:pPr lvl="1">
              <a:lnSpc>
                <a:spcPct val="115000"/>
              </a:lnSpc>
              <a:spcAft>
                <a:spcPts val="800"/>
              </a:spcAft>
            </a:pPr>
            <a:r>
              <a:rPr lang="en-US" sz="1400" i="1" dirty="0"/>
              <a:t>(existing)</a:t>
            </a:r>
            <a:r>
              <a:rPr lang="en-US" sz="1400" i="1" dirty="0" err="1"/>
              <a:t>i</a:t>
            </a:r>
            <a:r>
              <a:rPr lang="en-US" sz="1400" i="1" dirty="0"/>
              <a:t>. Minimum age requirement shall be </a:t>
            </a:r>
            <a:r>
              <a:rPr lang="en-US" sz="1400" b="1" i="1" dirty="0">
                <a:highlight>
                  <a:srgbClr val="FFFF00"/>
                </a:highlight>
              </a:rPr>
              <a:t>6 </a:t>
            </a:r>
            <a:r>
              <a:rPr lang="en-US" sz="1400" i="1" dirty="0"/>
              <a:t>years as of December 31st of the registration year. Exceptions to the minimum age limit may be granted on request.</a:t>
            </a:r>
          </a:p>
          <a:p>
            <a:pPr lvl="1">
              <a:lnSpc>
                <a:spcPct val="115000"/>
              </a:lnSpc>
              <a:spcAft>
                <a:spcPts val="800"/>
              </a:spcAft>
            </a:pPr>
            <a:r>
              <a:rPr lang="en-US" sz="1400" dirty="0"/>
              <a:t>(new) </a:t>
            </a:r>
            <a:r>
              <a:rPr lang="en-US" sz="1400" dirty="0" err="1"/>
              <a:t>i</a:t>
            </a:r>
            <a:r>
              <a:rPr lang="en-US" sz="1400" dirty="0"/>
              <a:t>. Minimum age requirement shall be </a:t>
            </a:r>
            <a:r>
              <a:rPr lang="en-US" sz="1400" dirty="0">
                <a:highlight>
                  <a:srgbClr val="FFFF00"/>
                </a:highlight>
              </a:rPr>
              <a:t>5</a:t>
            </a:r>
            <a:r>
              <a:rPr lang="en-US" sz="1400" dirty="0"/>
              <a:t> years as of December 31st of the registration year. Exceptions to the minimum age limit may be granted on request.</a:t>
            </a:r>
            <a:endParaRPr lang="fr-CA" sz="1400" kern="100" dirty="0">
              <a:effectLst/>
              <a:latin typeface="Aptos" panose="020B0004020202020204" pitchFamily="34" charset="0"/>
              <a:ea typeface="Aptos" panose="020B0004020202020204" pitchFamily="34" charset="0"/>
              <a:cs typeface="Times New Roman" panose="02020603050405020304" pitchFamily="18" charset="0"/>
            </a:endParaRPr>
          </a:p>
          <a:p>
            <a:pPr marL="274320" lvl="1" indent="0">
              <a:lnSpc>
                <a:spcPct val="115000"/>
              </a:lnSpc>
              <a:spcAft>
                <a:spcPts val="800"/>
              </a:spcAft>
              <a:buNone/>
            </a:pPr>
            <a:endParaRPr lang="en-US" sz="1600" dirty="0"/>
          </a:p>
          <a:p>
            <a:pPr lvl="1">
              <a:lnSpc>
                <a:spcPct val="115000"/>
              </a:lnSpc>
              <a:spcAft>
                <a:spcPts val="800"/>
              </a:spcAft>
            </a:pPr>
            <a:endParaRPr lang="fr-CA" sz="1600" kern="100" dirty="0">
              <a:effectLst/>
              <a:latin typeface="Aptos" panose="020B0004020202020204" pitchFamily="34" charset="0"/>
              <a:ea typeface="Aptos" panose="020B0004020202020204" pitchFamily="34" charset="0"/>
              <a:cs typeface="Times New Roman" panose="02020603050405020304" pitchFamily="18" charset="0"/>
            </a:endParaRPr>
          </a:p>
          <a:p>
            <a:pPr lvl="2"/>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1947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Constitutional</a:t>
            </a:r>
            <a:r>
              <a:rPr lang="fr-CA" dirty="0"/>
              <a:t> </a:t>
            </a:r>
            <a:r>
              <a:rPr lang="fr-CA" dirty="0" err="1"/>
              <a:t>Amendments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lnSpcReduction="10000"/>
          </a:bodyPr>
          <a:lstStyle/>
          <a:p>
            <a:pPr>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Article XX</a:t>
            </a:r>
          </a:p>
          <a:p>
            <a:pPr>
              <a:lnSpc>
                <a:spcPct val="115000"/>
              </a:lnSpc>
              <a:spcAft>
                <a:spcPts val="800"/>
              </a:spcAft>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Section 14   Player release (Season and tournaments) </a:t>
            </a:r>
            <a:r>
              <a:rPr lang="en-CA"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(new)</a:t>
            </a:r>
            <a:endParaRPr lang="fr-CA"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mj-lt"/>
              <a:buAutoNum type="romanLcPeriod"/>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A written request from the player (or a family member) stating the reason for a demand of a release needs to be submitted to the President and the Hockey Operations Coordinator. Once received, a special meeting with the Executive will be held to discuss the release in which if granted, two Executive members will sign the release form. If not granted, the President will notify the player of the decision. (new)</a:t>
            </a:r>
            <a:endParaRPr lang="fr-CA"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mj-lt"/>
              <a:buAutoNum type="romanLcPeriod"/>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A player of our Association can play with other OSHA clubs in tournament play only if the player’s HDSHA team is not playing in that tournament or has a scheduled game during tournament play. A written request to the Hockey Operations Coordinator and cosigned by the President is needed for the release of the player for the tournament. (new) </a:t>
            </a:r>
            <a:endParaRPr lang="fr-CA" sz="1800" kern="100" dirty="0">
              <a:effectLst/>
              <a:latin typeface="Aptos" panose="020B0004020202020204" pitchFamily="34" charset="0"/>
              <a:ea typeface="Aptos" panose="020B0004020202020204" pitchFamily="34" charset="0"/>
              <a:cs typeface="Times New Roman" panose="02020603050405020304" pitchFamily="18" charset="0"/>
            </a:endParaRPr>
          </a:p>
          <a:p>
            <a:pPr lvl="2"/>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816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lnSpcReduction="10000"/>
          </a:bodyPr>
          <a:lstStyle/>
          <a:p>
            <a:pPr lvl="2"/>
            <a:r>
              <a:rPr lang="en-US" b="1" u="sng" dirty="0"/>
              <a:t>ELECTION OF OFFICERS</a:t>
            </a:r>
          </a:p>
          <a:p>
            <a:pPr lvl="2"/>
            <a:r>
              <a:rPr lang="en-US" dirty="0"/>
              <a:t> </a:t>
            </a:r>
            <a:r>
              <a:rPr lang="en-US" dirty="0" err="1"/>
              <a:t>i</a:t>
            </a:r>
            <a:r>
              <a:rPr lang="en-US" dirty="0"/>
              <a:t>. Elections will be held every two years at the AGM WHICH IS CONDUCTED in the month of May. </a:t>
            </a:r>
            <a:r>
              <a:rPr lang="en-US" b="1" dirty="0"/>
              <a:t>On the even year, the elections shall be for the positions of President, Treasurer, Administrative Assistant and Fundraising Coordinator. </a:t>
            </a:r>
            <a:r>
              <a:rPr lang="en-US" dirty="0"/>
              <a:t>On the odd year, elections shall be for the positions of Vice President, Volunteer Coordinator, Public Relations Coordinator, Registration Coordinator and Hockey Operations Coordinator.</a:t>
            </a:r>
          </a:p>
          <a:p>
            <a:pPr lvl="2"/>
            <a:r>
              <a:rPr lang="en-US" dirty="0"/>
              <a:t> ii. The Executive will appoint an independent Election Chairperson prior to the Election Meeting. </a:t>
            </a:r>
          </a:p>
          <a:p>
            <a:pPr lvl="2"/>
            <a:r>
              <a:rPr lang="en-US" dirty="0"/>
              <a:t>iii. The Election shall be conducted in recognized manner and voting will be by secret ballot. All ballots will be distributed, collected, counted and recorded by the Chairperson.</a:t>
            </a:r>
          </a:p>
          <a:p>
            <a:pPr lvl="2"/>
            <a:r>
              <a:rPr lang="en-US" dirty="0"/>
              <a:t> iv. A majority vote will carry. </a:t>
            </a:r>
          </a:p>
          <a:p>
            <a:pPr lvl="2"/>
            <a:r>
              <a:rPr lang="en-US" dirty="0"/>
              <a:t>v. In the event of a tie, there will be a second or third ballot if required. </a:t>
            </a:r>
          </a:p>
          <a:p>
            <a:pPr lvl="2"/>
            <a:r>
              <a:rPr lang="en-US" dirty="0"/>
              <a:t>vi. All nominations must be confirmed by the nominee. </a:t>
            </a:r>
          </a:p>
          <a:p>
            <a:pPr lvl="2"/>
            <a:r>
              <a:rPr lang="en-US" dirty="0"/>
              <a:t>vii. All nominees must be present at the election meeting or must send a letter to the election chairperson which declares the nominees’ intention to stand for election for a specific position. </a:t>
            </a:r>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104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2"/>
            <a:r>
              <a:rPr lang="en-US" b="1" dirty="0"/>
              <a:t>ELIGIBILTY OF VOTERS </a:t>
            </a:r>
          </a:p>
          <a:p>
            <a:pPr lvl="2"/>
            <a:r>
              <a:rPr lang="en-US" dirty="0" err="1"/>
              <a:t>i</a:t>
            </a:r>
            <a:r>
              <a:rPr lang="en-US" dirty="0"/>
              <a:t>. All Registered Players from the current Season shall have </a:t>
            </a:r>
            <a:r>
              <a:rPr lang="en-US" b="1" dirty="0"/>
              <a:t>one</a:t>
            </a:r>
            <a:r>
              <a:rPr lang="en-US" dirty="0"/>
              <a:t> vote each.</a:t>
            </a:r>
          </a:p>
          <a:p>
            <a:pPr lvl="2"/>
            <a:r>
              <a:rPr lang="en-US" dirty="0"/>
              <a:t> ii. A player’s vote may be designated to a parent or guardian. </a:t>
            </a:r>
          </a:p>
          <a:p>
            <a:pPr lvl="2"/>
            <a:r>
              <a:rPr lang="en-US" dirty="0"/>
              <a:t>iii. Votes by Proxy will not be allowed.</a:t>
            </a:r>
          </a:p>
          <a:p>
            <a:pPr lvl="2"/>
            <a:r>
              <a:rPr lang="en-US" dirty="0"/>
              <a:t> iv. One vote per registration will be allowed. </a:t>
            </a:r>
          </a:p>
          <a:p>
            <a:pPr lvl="2"/>
            <a:r>
              <a:rPr lang="en-US" dirty="0"/>
              <a:t>v. Members who are on the executive shall not get an extra vote.</a:t>
            </a:r>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023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2"/>
            <a:r>
              <a:rPr lang="en-US" sz="2400" b="1" dirty="0"/>
              <a:t>President </a:t>
            </a:r>
          </a:p>
          <a:p>
            <a:pPr lvl="2"/>
            <a:r>
              <a:rPr lang="en-US" dirty="0" err="1"/>
              <a:t>i</a:t>
            </a:r>
            <a:r>
              <a:rPr lang="en-US" dirty="0"/>
              <a:t>. Preside over all meetings.</a:t>
            </a:r>
          </a:p>
          <a:p>
            <a:pPr lvl="2"/>
            <a:r>
              <a:rPr lang="en-US" dirty="0"/>
              <a:t> ii. Call special meetings.</a:t>
            </a:r>
          </a:p>
          <a:p>
            <a:pPr lvl="2"/>
            <a:r>
              <a:rPr lang="en-US" dirty="0"/>
              <a:t> iii. Carry out the provisions of the constitution.</a:t>
            </a:r>
          </a:p>
          <a:p>
            <a:pPr lvl="2"/>
            <a:r>
              <a:rPr lang="en-US" dirty="0"/>
              <a:t> iv. Oversee all committee activities. </a:t>
            </a:r>
          </a:p>
          <a:p>
            <a:pPr lvl="2"/>
            <a:r>
              <a:rPr lang="en-US" dirty="0"/>
              <a:t>v. Be one of three signing Officers of the Association </a:t>
            </a:r>
          </a:p>
          <a:p>
            <a:pPr lvl="2"/>
            <a:r>
              <a:rPr lang="en-US" dirty="0"/>
              <a:t>vi. Exercise the powers of the Executive in an Emergency.</a:t>
            </a:r>
          </a:p>
          <a:p>
            <a:pPr lvl="2"/>
            <a:endParaRPr lang="en-US" dirty="0"/>
          </a:p>
          <a:p>
            <a:pPr lvl="2"/>
            <a:r>
              <a:rPr lang="en-US" b="1" dirty="0"/>
              <a:t>Nominations?  N/A Mike Seguin </a:t>
            </a:r>
            <a:endParaRPr lang="fr-CA" b="1"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436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2"/>
            <a:r>
              <a:rPr lang="en-US" sz="2400" b="1" dirty="0"/>
              <a:t>Treasurer</a:t>
            </a:r>
          </a:p>
          <a:p>
            <a:pPr lvl="2"/>
            <a:r>
              <a:rPr lang="en-US" dirty="0" err="1"/>
              <a:t>i</a:t>
            </a:r>
            <a:r>
              <a:rPr lang="en-US" dirty="0"/>
              <a:t>. Handle funds and finances for club. </a:t>
            </a:r>
          </a:p>
          <a:p>
            <a:pPr lvl="2"/>
            <a:r>
              <a:rPr lang="en-US" dirty="0"/>
              <a:t>ii. Keep financial records. </a:t>
            </a:r>
          </a:p>
          <a:p>
            <a:pPr lvl="2"/>
            <a:r>
              <a:rPr lang="en-US" dirty="0"/>
              <a:t>iii. Pay bills and release funds as voted by the general membership. </a:t>
            </a:r>
          </a:p>
          <a:p>
            <a:pPr lvl="2"/>
            <a:r>
              <a:rPr lang="en-US" dirty="0"/>
              <a:t>iv. Make financial reports at least once a month at the meeting. </a:t>
            </a:r>
          </a:p>
          <a:p>
            <a:pPr lvl="2"/>
            <a:r>
              <a:rPr lang="en-US" dirty="0"/>
              <a:t>v. Develop and an annual budget for the HDSHA Executive to Review and Approve. </a:t>
            </a:r>
          </a:p>
          <a:p>
            <a:pPr lvl="2"/>
            <a:r>
              <a:rPr lang="en-US" dirty="0"/>
              <a:t>vi. Shall Hand over all Financial Property of the HDSHA President upon resignation. </a:t>
            </a:r>
          </a:p>
          <a:p>
            <a:pPr lvl="2"/>
            <a:r>
              <a:rPr lang="en-US" dirty="0"/>
              <a:t>vii. Shall CO-ORDINATE the Investment of HDSHA funds based on the directives of the HDSHA Executive.</a:t>
            </a:r>
          </a:p>
          <a:p>
            <a:pPr lvl="2"/>
            <a:endParaRPr lang="en-US" sz="1400" b="1" dirty="0"/>
          </a:p>
          <a:p>
            <a:pPr lvl="2"/>
            <a:r>
              <a:rPr lang="en-US" sz="1400" b="1" dirty="0"/>
              <a:t>Nominations?</a:t>
            </a:r>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476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E69D4-108F-6BE6-C70D-1DAEB01A0A76}"/>
              </a:ext>
            </a:extLst>
          </p:cNvPr>
          <p:cNvSpPr>
            <a:spLocks noGrp="1"/>
          </p:cNvSpPr>
          <p:nvPr>
            <p:ph type="title"/>
          </p:nvPr>
        </p:nvSpPr>
        <p:spPr/>
        <p:txBody>
          <a:bodyPr/>
          <a:lstStyle/>
          <a:p>
            <a:r>
              <a:rPr lang="fr-CA" dirty="0"/>
              <a:t>Team </a:t>
            </a:r>
            <a:r>
              <a:rPr lang="fr-CA" dirty="0" err="1"/>
              <a:t>presentation</a:t>
            </a:r>
            <a:endParaRPr lang="fr-CA" dirty="0"/>
          </a:p>
        </p:txBody>
      </p:sp>
      <p:sp>
        <p:nvSpPr>
          <p:cNvPr id="3" name="Content Placeholder 2">
            <a:extLst>
              <a:ext uri="{FF2B5EF4-FFF2-40B4-BE49-F238E27FC236}">
                <a16:creationId xmlns:a16="http://schemas.microsoft.com/office/drawing/2014/main" id="{092BE582-5A38-75AE-6124-14556FC58121}"/>
              </a:ext>
            </a:extLst>
          </p:cNvPr>
          <p:cNvSpPr>
            <a:spLocks noGrp="1"/>
          </p:cNvSpPr>
          <p:nvPr>
            <p:ph idx="1"/>
          </p:nvPr>
        </p:nvSpPr>
        <p:spPr>
          <a:xfrm>
            <a:off x="548641" y="2028826"/>
            <a:ext cx="10995660" cy="1555622"/>
          </a:xfrm>
        </p:spPr>
        <p:txBody>
          <a:bodyPr/>
          <a:lstStyle/>
          <a:p>
            <a:r>
              <a:rPr lang="fr-CA" b="1" dirty="0"/>
              <a:t>Junior team (Coach Al)</a:t>
            </a:r>
          </a:p>
          <a:p>
            <a:r>
              <a:rPr lang="fr-CA" b="1" dirty="0"/>
              <a:t>Open team (Coach Sandra)</a:t>
            </a:r>
          </a:p>
          <a:p>
            <a:r>
              <a:rPr lang="fr-CA" b="1" dirty="0" err="1"/>
              <a:t>Intermediate</a:t>
            </a:r>
            <a:r>
              <a:rPr lang="fr-CA" b="1" dirty="0"/>
              <a:t> team (Coach Brad)</a:t>
            </a:r>
          </a:p>
        </p:txBody>
      </p:sp>
      <p:pic>
        <p:nvPicPr>
          <p:cNvPr id="4" name="Picture 2" descr="Mission (Hamilton Sledgehammers)">
            <a:extLst>
              <a:ext uri="{FF2B5EF4-FFF2-40B4-BE49-F238E27FC236}">
                <a16:creationId xmlns:a16="http://schemas.microsoft.com/office/drawing/2014/main" id="{7719C4A7-87F8-1CF0-517C-0DBD21D2E5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7698" y="4246919"/>
            <a:ext cx="10896600" cy="2124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083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lnSpcReduction="10000"/>
          </a:bodyPr>
          <a:lstStyle/>
          <a:p>
            <a:pPr lvl="2"/>
            <a:r>
              <a:rPr lang="en-US" sz="2000" b="1" dirty="0"/>
              <a:t>Fundraising Coordinator </a:t>
            </a:r>
          </a:p>
          <a:p>
            <a:pPr lvl="2"/>
            <a:r>
              <a:rPr lang="en-US" dirty="0" err="1"/>
              <a:t>i</a:t>
            </a:r>
            <a:r>
              <a:rPr lang="en-US" dirty="0"/>
              <a:t>. Shall be responsible for the co-ordination of all the Fundraising Activities of the HDSHA. </a:t>
            </a:r>
          </a:p>
          <a:p>
            <a:pPr lvl="2"/>
            <a:r>
              <a:rPr lang="en-US" dirty="0"/>
              <a:t>ii. Shall keep an accurate record of all Fundraising Activities. </a:t>
            </a:r>
          </a:p>
          <a:p>
            <a:pPr lvl="2"/>
            <a:r>
              <a:rPr lang="en-US" dirty="0"/>
              <a:t>iii. Shall obtain the approval of the HDSHA executive for all fundraising activities.</a:t>
            </a:r>
          </a:p>
          <a:p>
            <a:pPr lvl="2"/>
            <a:r>
              <a:rPr lang="en-US" dirty="0"/>
              <a:t> iv. Shall submit all monies from fundraising activities to the treasurer, who will deposit the same into the appropriate HDSHA account. </a:t>
            </a:r>
          </a:p>
          <a:p>
            <a:pPr lvl="2"/>
            <a:r>
              <a:rPr lang="en-US" dirty="0"/>
              <a:t>v. Actively pursue any grants which are available to the HDSHA. </a:t>
            </a:r>
          </a:p>
          <a:p>
            <a:pPr lvl="2"/>
            <a:r>
              <a:rPr lang="en-US" dirty="0"/>
              <a:t>vi. Shall Actively pursue sponsorship opportunities for the HDSHA. </a:t>
            </a:r>
          </a:p>
          <a:p>
            <a:pPr lvl="2"/>
            <a:r>
              <a:rPr lang="en-US" dirty="0"/>
              <a:t>vii. Shall apply for any license that may be required for any fundraising project. </a:t>
            </a:r>
          </a:p>
          <a:p>
            <a:pPr lvl="2"/>
            <a:r>
              <a:rPr lang="en-US" dirty="0"/>
              <a:t>viii. Shall ensure all fundraising cheques are issued to HDSHA.</a:t>
            </a:r>
          </a:p>
          <a:p>
            <a:pPr lvl="2"/>
            <a:endParaRPr lang="en-US" b="1" dirty="0"/>
          </a:p>
          <a:p>
            <a:pPr lvl="2"/>
            <a:r>
              <a:rPr lang="en-US" b="1" dirty="0"/>
              <a:t>Nominations?</a:t>
            </a:r>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968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2"/>
            <a:r>
              <a:rPr lang="en-US" sz="2400" b="1" dirty="0"/>
              <a:t>Administrative Assistant</a:t>
            </a:r>
          </a:p>
          <a:p>
            <a:pPr lvl="3"/>
            <a:r>
              <a:rPr lang="en-US" sz="1600" dirty="0" err="1"/>
              <a:t>i</a:t>
            </a:r>
            <a:r>
              <a:rPr lang="en-US" sz="1600" dirty="0"/>
              <a:t>. Record and keep accurate minutes of all meetings and distribute in a timely manner. </a:t>
            </a:r>
          </a:p>
          <a:p>
            <a:pPr lvl="3"/>
            <a:r>
              <a:rPr lang="en-US" sz="1600" dirty="0"/>
              <a:t>ii. Act as correspondence clerk. </a:t>
            </a:r>
          </a:p>
          <a:p>
            <a:pPr lvl="3"/>
            <a:r>
              <a:rPr lang="en-US" sz="1600" dirty="0"/>
              <a:t>iii. Print and distribute agenda for all meetings. </a:t>
            </a:r>
          </a:p>
          <a:p>
            <a:pPr lvl="3"/>
            <a:r>
              <a:rPr lang="en-US" sz="1600" dirty="0"/>
              <a:t>iv. Responsible for the collection of mail from the associations mailbox and keep correspondence recorded in a log book. </a:t>
            </a:r>
          </a:p>
          <a:p>
            <a:pPr lvl="3"/>
            <a:endParaRPr lang="en-US" sz="1600" b="1" dirty="0"/>
          </a:p>
          <a:p>
            <a:pPr lvl="3"/>
            <a:endParaRPr lang="en-US" sz="1600" b="1" dirty="0"/>
          </a:p>
          <a:p>
            <a:pPr lvl="3"/>
            <a:r>
              <a:rPr lang="en-US" sz="1600" b="1" dirty="0"/>
              <a:t>Nominations? Kerry </a:t>
            </a:r>
            <a:r>
              <a:rPr lang="en-US" sz="1600" b="1" dirty="0" err="1"/>
              <a:t>Nimijohn</a:t>
            </a:r>
            <a:r>
              <a:rPr lang="en-US" sz="1600" b="1" dirty="0"/>
              <a:t> all in favor accepted, </a:t>
            </a:r>
            <a:endParaRPr lang="en-US" sz="1100" b="1"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41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a:xfrm>
            <a:off x="548641" y="950977"/>
            <a:ext cx="10995659" cy="1077849"/>
          </a:xfrm>
        </p:spPr>
        <p:style>
          <a:lnRef idx="3">
            <a:schemeClr val="lt1"/>
          </a:lnRef>
          <a:fillRef idx="1">
            <a:schemeClr val="accent1"/>
          </a:fillRef>
          <a:effectRef idx="1">
            <a:schemeClr val="accent1"/>
          </a:effectRef>
          <a:fontRef idx="minor">
            <a:schemeClr val="lt1"/>
          </a:fontRef>
        </p:style>
        <p:txBody>
          <a:bodyPr/>
          <a:lstStyle/>
          <a:p>
            <a:r>
              <a:rPr lang="fr-CA" dirty="0" err="1"/>
              <a:t>Executive</a:t>
            </a:r>
            <a:r>
              <a:rPr lang="fr-CA" dirty="0"/>
              <a:t> </a:t>
            </a:r>
            <a:r>
              <a:rPr lang="fr-CA" dirty="0" err="1"/>
              <a:t>Committee</a:t>
            </a:r>
            <a:r>
              <a:rPr lang="fr-CA" dirty="0"/>
              <a:t> nominations and </a:t>
            </a:r>
            <a:r>
              <a:rPr lang="fr-CA" dirty="0" err="1"/>
              <a:t>elections</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pPr lvl="2"/>
            <a:r>
              <a:rPr lang="en-US" sz="2400" b="1" dirty="0"/>
              <a:t>Volunteer Coordinator (1 year)</a:t>
            </a:r>
          </a:p>
          <a:p>
            <a:pPr lvl="2"/>
            <a:r>
              <a:rPr lang="en-US" dirty="0" err="1"/>
              <a:t>i</a:t>
            </a:r>
            <a:r>
              <a:rPr lang="en-US" dirty="0"/>
              <a:t>. Shall explore all avenues of potential volunteer recruitment.</a:t>
            </a:r>
          </a:p>
          <a:p>
            <a:pPr lvl="2"/>
            <a:r>
              <a:rPr lang="en-US" dirty="0"/>
              <a:t> ii. Shall work with the executive regarding the development of a volunteer application forms and a formalized screening process. </a:t>
            </a:r>
          </a:p>
          <a:p>
            <a:pPr lvl="2"/>
            <a:r>
              <a:rPr lang="en-US" dirty="0"/>
              <a:t>iii. Shall keep a complete and regularly updated record of all volunteers. This will include phone number and addresses.</a:t>
            </a:r>
          </a:p>
          <a:p>
            <a:pPr lvl="2"/>
            <a:r>
              <a:rPr lang="en-US" dirty="0"/>
              <a:t> iv. Shall assist student volunteers with logging of hours and tasks for School requirements.</a:t>
            </a:r>
          </a:p>
          <a:p>
            <a:pPr lvl="2"/>
            <a:endParaRPr lang="en-US" sz="1400" b="1" dirty="0"/>
          </a:p>
          <a:p>
            <a:pPr lvl="2"/>
            <a:endParaRPr lang="en-US" sz="1400" b="1" dirty="0"/>
          </a:p>
          <a:p>
            <a:pPr lvl="2"/>
            <a:r>
              <a:rPr lang="en-US" sz="1400" b="1" dirty="0"/>
              <a:t>Nominations?</a:t>
            </a:r>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115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6513A34-A5B6-125A-FB40-1982360E1DFE}"/>
              </a:ext>
            </a:extLst>
          </p:cNvPr>
          <p:cNvSpPr/>
          <p:nvPr/>
        </p:nvSpPr>
        <p:spPr>
          <a:xfrm>
            <a:off x="782424" y="994856"/>
            <a:ext cx="10727703" cy="4524315"/>
          </a:xfrm>
          <a:prstGeom prst="rect">
            <a:avLst/>
          </a:prstGeom>
          <a:noFill/>
        </p:spPr>
        <p:txBody>
          <a:bodyPr wrap="square" lIns="91440" tIns="45720" rIns="91440" bIns="45720">
            <a:spAutoFit/>
          </a:bodyPr>
          <a:lstStyle/>
          <a:p>
            <a:pPr algn="ctr"/>
            <a:r>
              <a:rPr lang="en-US" sz="3600" b="1" cap="none" spc="0" dirty="0">
                <a:ln w="0"/>
                <a:solidFill>
                  <a:schemeClr val="accent1"/>
                </a:solidFill>
                <a:effectLst>
                  <a:outerShdw blurRad="38100" dist="25400" dir="5400000" algn="ctr" rotWithShape="0">
                    <a:srgbClr val="6E747A">
                      <a:alpha val="43000"/>
                    </a:srgbClr>
                  </a:outerShdw>
                </a:effectLst>
              </a:rPr>
              <a:t>THANK YOU EVERYONE </a:t>
            </a:r>
          </a:p>
          <a:p>
            <a:pPr algn="ctr"/>
            <a:r>
              <a:rPr lang="en-US" sz="3600" b="1" dirty="0">
                <a:ln w="0"/>
                <a:solidFill>
                  <a:schemeClr val="accent1"/>
                </a:solidFill>
                <a:effectLst>
                  <a:outerShdw blurRad="38100" dist="25400" dir="5400000" algn="ctr" rotWithShape="0">
                    <a:srgbClr val="6E747A">
                      <a:alpha val="43000"/>
                    </a:srgbClr>
                  </a:outerShdw>
                </a:effectLst>
              </a:rPr>
              <a:t>FOR THE GREAT SEASON!</a:t>
            </a:r>
          </a:p>
          <a:p>
            <a:pPr algn="ctr"/>
            <a:endParaRPr lang="en-US" sz="3600" b="1" cap="none" spc="0" dirty="0">
              <a:ln w="0"/>
              <a:solidFill>
                <a:schemeClr val="accent1"/>
              </a:solidFill>
              <a:effectLst>
                <a:outerShdw blurRad="38100" dist="25400" dir="5400000" algn="ctr" rotWithShape="0">
                  <a:srgbClr val="6E747A">
                    <a:alpha val="43000"/>
                  </a:srgbClr>
                </a:outerShdw>
              </a:effectLst>
            </a:endParaRPr>
          </a:p>
          <a:p>
            <a:pPr algn="ctr"/>
            <a:r>
              <a:rPr lang="en-US" sz="3600" b="1" dirty="0">
                <a:ln w="0"/>
                <a:solidFill>
                  <a:schemeClr val="accent1"/>
                </a:solidFill>
                <a:effectLst>
                  <a:outerShdw blurRad="38100" dist="25400" dir="5400000" algn="ctr" rotWithShape="0">
                    <a:srgbClr val="6E747A">
                      <a:alpha val="43000"/>
                    </a:srgbClr>
                  </a:outerShdw>
                </a:effectLst>
              </a:rPr>
              <a:t>WE CANNOT WAIT FOR </a:t>
            </a:r>
          </a:p>
          <a:p>
            <a:pPr algn="ctr"/>
            <a:r>
              <a:rPr lang="en-US" sz="3600" b="1" dirty="0">
                <a:ln w="0"/>
                <a:solidFill>
                  <a:schemeClr val="accent1"/>
                </a:solidFill>
                <a:effectLst>
                  <a:outerShdw blurRad="38100" dist="25400" dir="5400000" algn="ctr" rotWithShape="0">
                    <a:srgbClr val="6E747A">
                      <a:alpha val="43000"/>
                    </a:srgbClr>
                  </a:outerShdw>
                </a:effectLst>
              </a:rPr>
              <a:t>THE 2024-2025 SEASON.</a:t>
            </a:r>
          </a:p>
          <a:p>
            <a:pPr algn="ctr"/>
            <a:endParaRPr lang="en-US" sz="3600" b="1" cap="none" spc="0" dirty="0">
              <a:ln w="0"/>
              <a:solidFill>
                <a:schemeClr val="accent1"/>
              </a:solidFill>
              <a:effectLst>
                <a:outerShdw blurRad="38100" dist="25400" dir="5400000" algn="ctr" rotWithShape="0">
                  <a:srgbClr val="6E747A">
                    <a:alpha val="43000"/>
                  </a:srgbClr>
                </a:outerShdw>
              </a:effectLst>
            </a:endParaRPr>
          </a:p>
          <a:p>
            <a:pPr algn="ctr"/>
            <a:r>
              <a:rPr lang="en-US" sz="3600" b="1" dirty="0">
                <a:ln w="0"/>
                <a:solidFill>
                  <a:schemeClr val="accent1"/>
                </a:solidFill>
                <a:effectLst>
                  <a:outerShdw blurRad="38100" dist="25400" dir="5400000" algn="ctr" rotWithShape="0">
                    <a:srgbClr val="6E747A">
                      <a:alpha val="43000"/>
                    </a:srgbClr>
                  </a:outerShdw>
                </a:effectLst>
              </a:rPr>
              <a:t>GO SLEDGEHAMMERS!</a:t>
            </a:r>
            <a:endParaRPr lang="en-US" sz="3600" b="1" cap="none" spc="0" dirty="0">
              <a:ln w="0"/>
              <a:solidFill>
                <a:schemeClr val="accent1"/>
              </a:solidFill>
              <a:effectLst>
                <a:outerShdw blurRad="38100" dist="25400" dir="5400000" algn="ctr" rotWithShape="0">
                  <a:srgbClr val="6E747A">
                    <a:alpha val="43000"/>
                  </a:srgbClr>
                </a:outerShdw>
              </a:effectLst>
            </a:endParaRPr>
          </a:p>
          <a:p>
            <a:pPr algn="ctr"/>
            <a:endParaRPr lang="en-US" sz="3600" b="1"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030444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13D5D-0113-0CCA-D908-EFAD3D25514E}"/>
              </a:ext>
            </a:extLst>
          </p:cNvPr>
          <p:cNvSpPr>
            <a:spLocks noGrp="1"/>
          </p:cNvSpPr>
          <p:nvPr>
            <p:ph type="title"/>
          </p:nvPr>
        </p:nvSpPr>
        <p:spPr/>
        <p:txBody>
          <a:bodyPr/>
          <a:lstStyle/>
          <a:p>
            <a:r>
              <a:rPr lang="fr-CA" dirty="0" err="1"/>
              <a:t>Supper</a:t>
            </a:r>
            <a:endParaRPr lang="fr-CA" dirty="0"/>
          </a:p>
        </p:txBody>
      </p:sp>
      <p:pic>
        <p:nvPicPr>
          <p:cNvPr id="10" name="Picture 9" descr="A red and white cup with a straw&#10;&#10;Description automatically generated">
            <a:extLst>
              <a:ext uri="{FF2B5EF4-FFF2-40B4-BE49-F238E27FC236}">
                <a16:creationId xmlns:a16="http://schemas.microsoft.com/office/drawing/2014/main" id="{92D3F757-9E06-EF4D-5400-9981F692DDE9}"/>
              </a:ext>
            </a:extLst>
          </p:cNvPr>
          <p:cNvPicPr>
            <a:picLocks noChangeAspect="1"/>
          </p:cNvPicPr>
          <p:nvPr/>
        </p:nvPicPr>
        <p:blipFill>
          <a:blip r:embed="rId2" cstate="hq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91081" y="1154544"/>
            <a:ext cx="1858235" cy="3985491"/>
          </a:xfrm>
          <a:prstGeom prst="rect">
            <a:avLst/>
          </a:prstGeom>
        </p:spPr>
      </p:pic>
      <p:pic>
        <p:nvPicPr>
          <p:cNvPr id="14" name="Picture 13" descr="A slice of pizza with cheese and red balls&#10;&#10;Description automatically generated">
            <a:extLst>
              <a:ext uri="{FF2B5EF4-FFF2-40B4-BE49-F238E27FC236}">
                <a16:creationId xmlns:a16="http://schemas.microsoft.com/office/drawing/2014/main" id="{37F1B786-11DB-1ED7-4E64-AF6E3D0B9353}"/>
              </a:ext>
            </a:extLst>
          </p:cNvPr>
          <p:cNvPicPr>
            <a:picLocks noChangeAspect="1"/>
          </p:cNvPicPr>
          <p:nvPr/>
        </p:nvPicPr>
        <p:blipFill>
          <a:blip r:embed="rId4" cstate="hq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24066" y="2028825"/>
            <a:ext cx="4400306" cy="3566081"/>
          </a:xfrm>
          <a:prstGeom prst="rect">
            <a:avLst/>
          </a:prstGeom>
        </p:spPr>
      </p:pic>
    </p:spTree>
    <p:extLst>
      <p:ext uri="{BB962C8B-B14F-4D97-AF65-F5344CB8AC3E}">
        <p14:creationId xmlns:p14="http://schemas.microsoft.com/office/powerpoint/2010/main" val="392182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62919E4-C488-4107-9EF1-66152F8480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BF79732-4088-424C-A653-4534E43894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8B5574CB-8151-4554-B056-B76C1AA8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39ABB3-DAFE-40CC-C21F-B4E18524CE97}"/>
              </a:ext>
            </a:extLst>
          </p:cNvPr>
          <p:cNvSpPr>
            <a:spLocks noGrp="1"/>
          </p:cNvSpPr>
          <p:nvPr>
            <p:ph type="title"/>
          </p:nvPr>
        </p:nvSpPr>
        <p:spPr>
          <a:xfrm>
            <a:off x="2688101" y="4142295"/>
            <a:ext cx="6815797" cy="1102805"/>
          </a:xfrm>
        </p:spPr>
        <p:txBody>
          <a:bodyPr vert="horz" lIns="91440" tIns="45720" rIns="91440" bIns="45720" rtlCol="0" anchor="b">
            <a:normAutofit/>
          </a:bodyPr>
          <a:lstStyle/>
          <a:p>
            <a:r>
              <a:rPr lang="en-US" dirty="0"/>
              <a:t>WELCOME TO THE 2024 AGM </a:t>
            </a:r>
          </a:p>
        </p:txBody>
      </p:sp>
      <p:cxnSp>
        <p:nvCxnSpPr>
          <p:cNvPr id="15" name="Straight Connector 14">
            <a:extLst>
              <a:ext uri="{FF2B5EF4-FFF2-40B4-BE49-F238E27FC236}">
                <a16:creationId xmlns:a16="http://schemas.microsoft.com/office/drawing/2014/main" id="{6D3D073F-E673-426A-939F-C2C2C2ACE5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78719"/>
            <a:ext cx="10905066" cy="0"/>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4" name="Picture 2" descr="Mission (Hamilton Sledgehammers)">
            <a:extLst>
              <a:ext uri="{FF2B5EF4-FFF2-40B4-BE49-F238E27FC236}">
                <a16:creationId xmlns:a16="http://schemas.microsoft.com/office/drawing/2014/main" id="{DC649BA3-132C-D71E-65A3-0964DFFA8C0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7700" y="1743495"/>
            <a:ext cx="10896600" cy="2124837"/>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Straight Connector 16">
            <a:extLst>
              <a:ext uri="{FF2B5EF4-FFF2-40B4-BE49-F238E27FC236}">
                <a16:creationId xmlns:a16="http://schemas.microsoft.com/office/drawing/2014/main" id="{91944536-E957-40BF-93E4-DAA5CA2730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3467" y="6309695"/>
            <a:ext cx="1090506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11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646E2-6C4B-0F81-B527-6BF58B0DE46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err="1"/>
              <a:t>Welcome</a:t>
            </a:r>
            <a:endParaRPr lang="fr-CA" dirty="0"/>
          </a:p>
        </p:txBody>
      </p:sp>
      <p:sp>
        <p:nvSpPr>
          <p:cNvPr id="3" name="Content Placeholder 2">
            <a:extLst>
              <a:ext uri="{FF2B5EF4-FFF2-40B4-BE49-F238E27FC236}">
                <a16:creationId xmlns:a16="http://schemas.microsoft.com/office/drawing/2014/main" id="{3868A341-B34C-2A85-50E5-907167071916}"/>
              </a:ext>
            </a:extLst>
          </p:cNvPr>
          <p:cNvSpPr>
            <a:spLocks noGrp="1"/>
          </p:cNvSpPr>
          <p:nvPr>
            <p:ph idx="1"/>
          </p:nvPr>
        </p:nvSpPr>
        <p:spPr>
          <a:xfrm>
            <a:off x="548641" y="2028825"/>
            <a:ext cx="10995660" cy="3799319"/>
          </a:xfrm>
        </p:spPr>
        <p:txBody>
          <a:bodyPr>
            <a:normAutofit/>
          </a:bodyPr>
          <a:lstStyle/>
          <a:p>
            <a:r>
              <a:rPr lang="fr-CA" b="1" dirty="0"/>
              <a:t>A </a:t>
            </a:r>
            <a:r>
              <a:rPr lang="fr-CA" b="1" dirty="0" err="1"/>
              <a:t>sincere</a:t>
            </a:r>
            <a:r>
              <a:rPr lang="fr-CA" b="1" dirty="0"/>
              <a:t> </a:t>
            </a:r>
            <a:r>
              <a:rPr lang="fr-CA" b="1" dirty="0" err="1"/>
              <a:t>Thank</a:t>
            </a:r>
            <a:r>
              <a:rPr lang="fr-CA" b="1" dirty="0"/>
              <a:t> </a:t>
            </a:r>
            <a:r>
              <a:rPr lang="fr-CA" b="1" dirty="0" err="1"/>
              <a:t>you</a:t>
            </a:r>
            <a:r>
              <a:rPr lang="fr-CA" b="1" dirty="0"/>
              <a:t> to all the </a:t>
            </a:r>
            <a:r>
              <a:rPr lang="fr-CA" b="1" dirty="0" err="1"/>
              <a:t>players</a:t>
            </a:r>
            <a:r>
              <a:rPr lang="fr-CA" b="1" dirty="0"/>
              <a:t> and parents for a </a:t>
            </a:r>
            <a:r>
              <a:rPr lang="fr-CA" b="1" dirty="0" err="1"/>
              <a:t>successful</a:t>
            </a:r>
            <a:r>
              <a:rPr lang="fr-CA" b="1" dirty="0"/>
              <a:t> 2023-2024 </a:t>
            </a:r>
            <a:r>
              <a:rPr lang="fr-CA" b="1" dirty="0" err="1"/>
              <a:t>season</a:t>
            </a:r>
            <a:r>
              <a:rPr lang="fr-CA" b="1" dirty="0"/>
              <a:t>.</a:t>
            </a:r>
          </a:p>
          <a:p>
            <a:pPr lvl="1"/>
            <a:r>
              <a:rPr lang="fr-CA" b="1" u="sng" dirty="0"/>
              <a:t>Agenda for the AGM</a:t>
            </a:r>
          </a:p>
          <a:p>
            <a:pPr lvl="2"/>
            <a:r>
              <a:rPr lang="fr-CA" b="1" dirty="0" err="1"/>
              <a:t>Approval</a:t>
            </a:r>
            <a:r>
              <a:rPr lang="fr-CA" b="1" dirty="0"/>
              <a:t> of last </a:t>
            </a:r>
            <a:r>
              <a:rPr lang="fr-CA" b="1" dirty="0" err="1"/>
              <a:t>years</a:t>
            </a:r>
            <a:r>
              <a:rPr lang="fr-CA" b="1" dirty="0"/>
              <a:t> AGM minutes</a:t>
            </a:r>
          </a:p>
          <a:p>
            <a:pPr lvl="2"/>
            <a:r>
              <a:rPr lang="fr-CA" b="1" dirty="0"/>
              <a:t>Financial report</a:t>
            </a:r>
          </a:p>
          <a:p>
            <a:pPr lvl="2"/>
            <a:r>
              <a:rPr lang="fr-CA" b="1" dirty="0" err="1"/>
              <a:t>Executive</a:t>
            </a:r>
            <a:r>
              <a:rPr lang="fr-CA" b="1" dirty="0"/>
              <a:t> reports</a:t>
            </a:r>
          </a:p>
          <a:p>
            <a:pPr lvl="2"/>
            <a:r>
              <a:rPr lang="fr-CA" b="1" dirty="0" err="1"/>
              <a:t>Amendments</a:t>
            </a:r>
            <a:r>
              <a:rPr lang="fr-CA" b="1" dirty="0"/>
              <a:t> to </a:t>
            </a:r>
            <a:r>
              <a:rPr lang="fr-CA" b="1" dirty="0" err="1"/>
              <a:t>our</a:t>
            </a:r>
            <a:r>
              <a:rPr lang="fr-CA" b="1" dirty="0"/>
              <a:t> Constitution</a:t>
            </a:r>
          </a:p>
          <a:p>
            <a:pPr lvl="2"/>
            <a:r>
              <a:rPr lang="fr-CA" b="1" dirty="0" err="1"/>
              <a:t>Elections</a:t>
            </a:r>
            <a:r>
              <a:rPr lang="fr-CA" b="1" dirty="0"/>
              <a:t> (</a:t>
            </a:r>
            <a:r>
              <a:rPr lang="fr-CA" b="1" dirty="0" err="1"/>
              <a:t>President</a:t>
            </a:r>
            <a:r>
              <a:rPr lang="fr-CA" b="1" dirty="0"/>
              <a:t>, </a:t>
            </a:r>
            <a:r>
              <a:rPr lang="fr-CA" b="1" dirty="0" err="1"/>
              <a:t>Treasurer</a:t>
            </a:r>
            <a:r>
              <a:rPr lang="fr-CA" b="1" dirty="0"/>
              <a:t>, </a:t>
            </a:r>
            <a:r>
              <a:rPr lang="fr-CA" b="1" dirty="0" err="1"/>
              <a:t>Fundraising</a:t>
            </a:r>
            <a:r>
              <a:rPr lang="fr-CA" b="1" dirty="0"/>
              <a:t> </a:t>
            </a:r>
            <a:r>
              <a:rPr lang="fr-CA" b="1" dirty="0" err="1"/>
              <a:t>Coordinator</a:t>
            </a:r>
            <a:r>
              <a:rPr lang="fr-CA" b="1" dirty="0"/>
              <a:t>, Administrative Assistant for 2 </a:t>
            </a:r>
            <a:r>
              <a:rPr lang="fr-CA" b="1" dirty="0" err="1"/>
              <a:t>years</a:t>
            </a:r>
            <a:r>
              <a:rPr lang="fr-CA" b="1" dirty="0"/>
              <a:t> and </a:t>
            </a:r>
            <a:r>
              <a:rPr lang="fr-CA" b="1" dirty="0" err="1"/>
              <a:t>Volunteer</a:t>
            </a:r>
            <a:r>
              <a:rPr lang="fr-CA" b="1" dirty="0"/>
              <a:t> </a:t>
            </a:r>
            <a:r>
              <a:rPr lang="fr-CA" b="1" dirty="0" err="1"/>
              <a:t>Coordinator</a:t>
            </a:r>
            <a:r>
              <a:rPr lang="fr-CA" b="1" dirty="0"/>
              <a:t> 1 </a:t>
            </a:r>
            <a:r>
              <a:rPr lang="fr-CA" b="1" dirty="0" err="1"/>
              <a:t>year</a:t>
            </a:r>
            <a:r>
              <a:rPr lang="fr-CA" b="1" dirty="0"/>
              <a:t>)</a:t>
            </a:r>
          </a:p>
          <a:p>
            <a:pPr marL="0" indent="0">
              <a:buNone/>
            </a:pPr>
            <a:endParaRPr lang="fr-CA" b="1" dirty="0"/>
          </a:p>
        </p:txBody>
      </p:sp>
      <p:pic>
        <p:nvPicPr>
          <p:cNvPr id="4" name="Picture 2" descr="Mission (Hamilton Sledgehammers)">
            <a:extLst>
              <a:ext uri="{FF2B5EF4-FFF2-40B4-BE49-F238E27FC236}">
                <a16:creationId xmlns:a16="http://schemas.microsoft.com/office/drawing/2014/main" id="{4CC659CD-36B3-E75E-677F-14410BA2509E}"/>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39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err="1"/>
              <a:t>Approval</a:t>
            </a:r>
            <a:r>
              <a:rPr lang="fr-CA" dirty="0"/>
              <a:t> of 2023 AGM minutes</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lstStyle/>
          <a:p>
            <a:r>
              <a:rPr lang="fr-CA" dirty="0" err="1"/>
              <a:t>Photocopy</a:t>
            </a:r>
            <a:r>
              <a:rPr lang="fr-CA" dirty="0"/>
              <a:t> </a:t>
            </a:r>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86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Financial report – Marcel </a:t>
            </a:r>
            <a:r>
              <a:rPr lang="fr-CA" dirty="0" err="1"/>
              <a:t>Kampen</a:t>
            </a:r>
            <a:endParaRPr lang="fr-CA" dirty="0"/>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lstStyle/>
          <a:p>
            <a:r>
              <a:rPr lang="fr-CA" dirty="0" err="1"/>
              <a:t>Photocopy</a:t>
            </a:r>
            <a:r>
              <a:rPr lang="fr-CA" dirty="0"/>
              <a:t> </a:t>
            </a:r>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94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a:bodyPr>
          <a:lstStyle/>
          <a:p>
            <a:r>
              <a:rPr lang="fr-CA" b="1" u="sng" dirty="0" err="1">
                <a:highlight>
                  <a:srgbClr val="FFFF00"/>
                </a:highlight>
              </a:rPr>
              <a:t>Re-cap</a:t>
            </a:r>
            <a:r>
              <a:rPr lang="fr-CA" b="1" u="sng" dirty="0">
                <a:highlight>
                  <a:srgbClr val="FFFF00"/>
                </a:highlight>
              </a:rPr>
              <a:t> on </a:t>
            </a:r>
            <a:r>
              <a:rPr lang="fr-CA" b="1" u="sng" dirty="0" err="1">
                <a:highlight>
                  <a:srgbClr val="FFFF00"/>
                </a:highlight>
              </a:rPr>
              <a:t>season</a:t>
            </a:r>
            <a:r>
              <a:rPr lang="fr-CA" b="1" u="sng" dirty="0">
                <a:highlight>
                  <a:srgbClr val="FFFF00"/>
                </a:highlight>
              </a:rPr>
              <a:t>:</a:t>
            </a:r>
          </a:p>
          <a:p>
            <a:pPr lvl="1"/>
            <a:r>
              <a:rPr lang="fr-CA" b="1" dirty="0"/>
              <a:t>Great </a:t>
            </a:r>
            <a:r>
              <a:rPr lang="fr-CA" b="1" dirty="0" err="1"/>
              <a:t>showing</a:t>
            </a:r>
            <a:r>
              <a:rPr lang="fr-CA" b="1" dirty="0"/>
              <a:t> by all </a:t>
            </a:r>
            <a:r>
              <a:rPr lang="fr-CA" b="1" dirty="0" err="1"/>
              <a:t>three</a:t>
            </a:r>
            <a:r>
              <a:rPr lang="fr-CA" b="1" dirty="0"/>
              <a:t> teams. (Jr – </a:t>
            </a:r>
            <a:r>
              <a:rPr lang="fr-CA" b="1" dirty="0" err="1"/>
              <a:t>Osha</a:t>
            </a:r>
            <a:r>
              <a:rPr lang="fr-CA" b="1" dirty="0"/>
              <a:t> Champs, </a:t>
            </a:r>
            <a:r>
              <a:rPr lang="fr-CA" b="1" dirty="0" err="1"/>
              <a:t>Intermediate</a:t>
            </a:r>
            <a:r>
              <a:rPr lang="fr-CA" b="1" dirty="0"/>
              <a:t> – </a:t>
            </a:r>
            <a:r>
              <a:rPr lang="fr-CA" b="1" dirty="0" err="1"/>
              <a:t>Osha</a:t>
            </a:r>
            <a:r>
              <a:rPr lang="fr-CA" b="1" dirty="0"/>
              <a:t> Silver)</a:t>
            </a:r>
          </a:p>
          <a:p>
            <a:pPr lvl="1"/>
            <a:r>
              <a:rPr lang="fr-CA" b="1" dirty="0"/>
              <a:t>All teams </a:t>
            </a:r>
            <a:r>
              <a:rPr lang="fr-CA" b="1" dirty="0" err="1"/>
              <a:t>participated</a:t>
            </a:r>
            <a:r>
              <a:rPr lang="fr-CA" b="1" dirty="0"/>
              <a:t> in the </a:t>
            </a:r>
            <a:r>
              <a:rPr lang="fr-CA" b="1" dirty="0" err="1"/>
              <a:t>Cruiser’s</a:t>
            </a:r>
            <a:r>
              <a:rPr lang="fr-CA" b="1" dirty="0"/>
              <a:t> Cup and </a:t>
            </a:r>
            <a:r>
              <a:rPr lang="fr-CA" b="1" dirty="0" err="1"/>
              <a:t>Blizzzard</a:t>
            </a:r>
            <a:r>
              <a:rPr lang="fr-CA" b="1" dirty="0"/>
              <a:t> </a:t>
            </a:r>
            <a:r>
              <a:rPr lang="fr-CA" b="1" dirty="0" err="1"/>
              <a:t>tournament</a:t>
            </a:r>
            <a:r>
              <a:rPr lang="fr-CA" b="1" dirty="0"/>
              <a:t>. </a:t>
            </a:r>
            <a:r>
              <a:rPr lang="fr-CA" b="1" dirty="0" err="1"/>
              <a:t>Again</a:t>
            </a:r>
            <a:r>
              <a:rPr lang="fr-CA" b="1" dirty="0"/>
              <a:t>, a </a:t>
            </a:r>
            <a:r>
              <a:rPr lang="fr-CA" b="1" dirty="0" err="1"/>
              <a:t>great</a:t>
            </a:r>
            <a:r>
              <a:rPr lang="fr-CA" b="1" dirty="0"/>
              <a:t> </a:t>
            </a:r>
            <a:r>
              <a:rPr lang="fr-CA" b="1" dirty="0" err="1"/>
              <a:t>showing</a:t>
            </a:r>
            <a:r>
              <a:rPr lang="fr-CA" b="1" dirty="0"/>
              <a:t> </a:t>
            </a:r>
            <a:r>
              <a:rPr lang="fr-CA" b="1" dirty="0" err="1"/>
              <a:t>from</a:t>
            </a:r>
            <a:r>
              <a:rPr lang="fr-CA" b="1" dirty="0"/>
              <a:t> all </a:t>
            </a:r>
            <a:r>
              <a:rPr lang="fr-CA" b="1" dirty="0" err="1"/>
              <a:t>three</a:t>
            </a:r>
            <a:r>
              <a:rPr lang="fr-CA" b="1" dirty="0"/>
              <a:t> teams in the </a:t>
            </a:r>
            <a:r>
              <a:rPr lang="fr-CA" b="1" dirty="0" err="1"/>
              <a:t>tournament</a:t>
            </a:r>
            <a:r>
              <a:rPr lang="fr-CA" b="1" dirty="0"/>
              <a:t>. </a:t>
            </a:r>
          </a:p>
          <a:p>
            <a:pPr lvl="1"/>
            <a:r>
              <a:rPr lang="fr-CA" b="1" dirty="0"/>
              <a:t>Junior team </a:t>
            </a:r>
            <a:r>
              <a:rPr lang="fr-CA" b="1" dirty="0" err="1"/>
              <a:t>finalist</a:t>
            </a:r>
            <a:r>
              <a:rPr lang="fr-CA" b="1" dirty="0"/>
              <a:t> at the </a:t>
            </a:r>
            <a:r>
              <a:rPr lang="fr-CA" b="1" dirty="0" err="1"/>
              <a:t>Montreal</a:t>
            </a:r>
            <a:r>
              <a:rPr lang="fr-CA" b="1" dirty="0"/>
              <a:t> </a:t>
            </a:r>
            <a:r>
              <a:rPr lang="fr-CA" b="1" dirty="0" err="1"/>
              <a:t>tournament</a:t>
            </a:r>
            <a:r>
              <a:rPr lang="fr-CA" b="1" dirty="0"/>
              <a:t>.</a:t>
            </a:r>
          </a:p>
          <a:p>
            <a:pPr lvl="1"/>
            <a:r>
              <a:rPr lang="fr-CA" b="1" dirty="0" err="1"/>
              <a:t>We</a:t>
            </a:r>
            <a:r>
              <a:rPr lang="fr-CA" b="1" dirty="0"/>
              <a:t> </a:t>
            </a:r>
            <a:r>
              <a:rPr lang="fr-CA" b="1" dirty="0" err="1"/>
              <a:t>had</a:t>
            </a:r>
            <a:r>
              <a:rPr lang="fr-CA" b="1" dirty="0"/>
              <a:t> a couple of suspensions </a:t>
            </a:r>
            <a:r>
              <a:rPr lang="fr-CA" b="1" dirty="0" err="1"/>
              <a:t>this</a:t>
            </a:r>
            <a:r>
              <a:rPr lang="fr-CA" b="1" dirty="0"/>
              <a:t> </a:t>
            </a:r>
            <a:r>
              <a:rPr lang="fr-CA" b="1" dirty="0" err="1"/>
              <a:t>season</a:t>
            </a:r>
            <a:r>
              <a:rPr lang="fr-CA" b="1" dirty="0"/>
              <a:t> and a couple of warning </a:t>
            </a:r>
            <a:r>
              <a:rPr lang="fr-CA" b="1" dirty="0" err="1"/>
              <a:t>letters</a:t>
            </a:r>
            <a:r>
              <a:rPr lang="fr-CA" b="1" dirty="0"/>
              <a:t> (</a:t>
            </a:r>
            <a:r>
              <a:rPr lang="fr-CA" b="1" dirty="0" err="1"/>
              <a:t>which</a:t>
            </a:r>
            <a:r>
              <a:rPr lang="fr-CA" b="1" dirty="0"/>
              <a:t> </a:t>
            </a:r>
            <a:r>
              <a:rPr lang="fr-CA" b="1" dirty="0" err="1"/>
              <a:t>was</a:t>
            </a:r>
            <a:r>
              <a:rPr lang="fr-CA" b="1" dirty="0"/>
              <a:t> </a:t>
            </a:r>
            <a:r>
              <a:rPr lang="fr-CA" b="1" dirty="0" err="1"/>
              <a:t>dealt</a:t>
            </a:r>
            <a:r>
              <a:rPr lang="fr-CA" b="1" dirty="0"/>
              <a:t> </a:t>
            </a:r>
            <a:r>
              <a:rPr lang="fr-CA" b="1" dirty="0" err="1"/>
              <a:t>with</a:t>
            </a:r>
            <a:r>
              <a:rPr lang="fr-CA" b="1" dirty="0"/>
              <a:t> by </a:t>
            </a:r>
            <a:r>
              <a:rPr lang="fr-CA" b="1" dirty="0" err="1"/>
              <a:t>our</a:t>
            </a:r>
            <a:r>
              <a:rPr lang="fr-CA" b="1" dirty="0"/>
              <a:t> coaches and the </a:t>
            </a:r>
            <a:r>
              <a:rPr lang="fr-CA" b="1" dirty="0" err="1"/>
              <a:t>Executive</a:t>
            </a:r>
            <a:r>
              <a:rPr lang="fr-CA" b="1" dirty="0"/>
              <a:t>).</a:t>
            </a:r>
          </a:p>
          <a:p>
            <a:pPr lvl="1"/>
            <a:r>
              <a:rPr lang="fr-CA" b="1" dirty="0"/>
              <a:t>The </a:t>
            </a:r>
            <a:r>
              <a:rPr lang="fr-CA" b="1" dirty="0" err="1"/>
              <a:t>Executive</a:t>
            </a:r>
            <a:r>
              <a:rPr lang="fr-CA" b="1" dirty="0"/>
              <a:t> </a:t>
            </a:r>
            <a:r>
              <a:rPr lang="fr-CA" b="1" dirty="0" err="1"/>
              <a:t>Committee</a:t>
            </a:r>
            <a:r>
              <a:rPr lang="fr-CA" b="1" dirty="0"/>
              <a:t> </a:t>
            </a:r>
            <a:r>
              <a:rPr lang="fr-CA" b="1" dirty="0" err="1"/>
              <a:t>would</a:t>
            </a:r>
            <a:r>
              <a:rPr lang="fr-CA" b="1" dirty="0"/>
              <a:t> like to </a:t>
            </a:r>
            <a:r>
              <a:rPr lang="fr-CA" b="1" dirty="0" err="1"/>
              <a:t>say</a:t>
            </a:r>
            <a:r>
              <a:rPr lang="fr-CA" b="1" dirty="0"/>
              <a:t> a </a:t>
            </a:r>
            <a:r>
              <a:rPr lang="fr-CA" b="1" dirty="0" err="1"/>
              <a:t>Thank</a:t>
            </a:r>
            <a:r>
              <a:rPr lang="fr-CA" b="1" dirty="0"/>
              <a:t> </a:t>
            </a:r>
            <a:r>
              <a:rPr lang="fr-CA" b="1" dirty="0" err="1"/>
              <a:t>you</a:t>
            </a:r>
            <a:r>
              <a:rPr lang="fr-CA" b="1" dirty="0"/>
              <a:t> to all the coaches, managers, </a:t>
            </a:r>
            <a:r>
              <a:rPr lang="fr-CA" b="1" dirty="0" err="1"/>
              <a:t>trainers</a:t>
            </a:r>
            <a:r>
              <a:rPr lang="fr-CA" b="1" dirty="0"/>
              <a:t>, </a:t>
            </a:r>
            <a:r>
              <a:rPr lang="fr-CA" b="1" dirty="0" err="1"/>
              <a:t>pushers</a:t>
            </a:r>
            <a:r>
              <a:rPr lang="fr-CA" b="1" dirty="0"/>
              <a:t>…for </a:t>
            </a:r>
            <a:r>
              <a:rPr lang="fr-CA" b="1" dirty="0" err="1"/>
              <a:t>your</a:t>
            </a:r>
            <a:r>
              <a:rPr lang="fr-CA" b="1" dirty="0"/>
              <a:t> help </a:t>
            </a:r>
            <a:r>
              <a:rPr lang="fr-CA" b="1" dirty="0" err="1"/>
              <a:t>with</a:t>
            </a:r>
            <a:r>
              <a:rPr lang="fr-CA" b="1" dirty="0"/>
              <a:t> the </a:t>
            </a:r>
            <a:r>
              <a:rPr lang="fr-CA" b="1" dirty="0" err="1"/>
              <a:t>players</a:t>
            </a:r>
            <a:r>
              <a:rPr lang="fr-CA" b="1" dirty="0"/>
              <a:t> </a:t>
            </a:r>
            <a:r>
              <a:rPr lang="fr-CA" b="1" dirty="0" err="1"/>
              <a:t>during</a:t>
            </a:r>
            <a:r>
              <a:rPr lang="fr-CA" b="1" dirty="0"/>
              <a:t> the </a:t>
            </a:r>
            <a:r>
              <a:rPr lang="fr-CA" b="1" dirty="0" err="1"/>
              <a:t>season</a:t>
            </a:r>
            <a:r>
              <a:rPr lang="fr-CA" b="1" dirty="0"/>
              <a:t>.  </a:t>
            </a:r>
          </a:p>
          <a:p>
            <a:pPr marL="274320" lvl="1" indent="0">
              <a:buNone/>
            </a:pP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033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F0A-EEE7-72C9-7681-1CE05158AB1E}"/>
              </a:ext>
            </a:extLst>
          </p:cNvPr>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fr-CA" dirty="0"/>
              <a:t>HDSHA </a:t>
            </a:r>
            <a:r>
              <a:rPr lang="fr-CA" dirty="0" err="1"/>
              <a:t>President</a:t>
            </a:r>
            <a:r>
              <a:rPr lang="fr-CA" dirty="0"/>
              <a:t> – Mike Séguin</a:t>
            </a:r>
          </a:p>
        </p:txBody>
      </p:sp>
      <p:sp>
        <p:nvSpPr>
          <p:cNvPr id="3" name="Content Placeholder 2">
            <a:extLst>
              <a:ext uri="{FF2B5EF4-FFF2-40B4-BE49-F238E27FC236}">
                <a16:creationId xmlns:a16="http://schemas.microsoft.com/office/drawing/2014/main" id="{50BE4918-34DD-4128-5922-1D126EDDE8E2}"/>
              </a:ext>
            </a:extLst>
          </p:cNvPr>
          <p:cNvSpPr>
            <a:spLocks noGrp="1"/>
          </p:cNvSpPr>
          <p:nvPr>
            <p:ph idx="1"/>
          </p:nvPr>
        </p:nvSpPr>
        <p:spPr/>
        <p:txBody>
          <a:bodyPr>
            <a:normAutofit lnSpcReduction="10000"/>
          </a:bodyPr>
          <a:lstStyle/>
          <a:p>
            <a:r>
              <a:rPr lang="fr-CA" b="1" u="sng" dirty="0">
                <a:highlight>
                  <a:srgbClr val="FFFF00"/>
                </a:highlight>
              </a:rPr>
              <a:t>Next </a:t>
            </a:r>
            <a:r>
              <a:rPr lang="fr-CA" b="1" u="sng" dirty="0" err="1">
                <a:highlight>
                  <a:srgbClr val="FFFF00"/>
                </a:highlight>
              </a:rPr>
              <a:t>season</a:t>
            </a:r>
            <a:r>
              <a:rPr lang="fr-CA" b="1" u="sng" dirty="0">
                <a:highlight>
                  <a:srgbClr val="FFFF00"/>
                </a:highlight>
              </a:rPr>
              <a:t> for </a:t>
            </a:r>
            <a:r>
              <a:rPr lang="fr-CA" b="1" u="sng" dirty="0" err="1">
                <a:highlight>
                  <a:srgbClr val="FFFF00"/>
                </a:highlight>
              </a:rPr>
              <a:t>our</a:t>
            </a:r>
            <a:r>
              <a:rPr lang="fr-CA" b="1" u="sng" dirty="0">
                <a:highlight>
                  <a:srgbClr val="FFFF00"/>
                </a:highlight>
              </a:rPr>
              <a:t> Association:</a:t>
            </a:r>
          </a:p>
          <a:p>
            <a:pPr lvl="1"/>
            <a:r>
              <a:rPr lang="fr-CA" b="1" dirty="0" err="1"/>
              <a:t>Waiting</a:t>
            </a:r>
            <a:r>
              <a:rPr lang="fr-CA" b="1" dirty="0"/>
              <a:t> on the City to </a:t>
            </a:r>
            <a:r>
              <a:rPr lang="fr-CA" b="1" dirty="0" err="1"/>
              <a:t>confirm</a:t>
            </a:r>
            <a:r>
              <a:rPr lang="fr-CA" b="1" dirty="0"/>
              <a:t> </a:t>
            </a:r>
            <a:r>
              <a:rPr lang="fr-CA" b="1" dirty="0" err="1"/>
              <a:t>our</a:t>
            </a:r>
            <a:r>
              <a:rPr lang="fr-CA" b="1" dirty="0"/>
              <a:t> Ice for </a:t>
            </a:r>
            <a:r>
              <a:rPr lang="fr-CA" b="1" dirty="0" err="1"/>
              <a:t>next</a:t>
            </a:r>
            <a:r>
              <a:rPr lang="fr-CA" b="1" dirty="0"/>
              <a:t> </a:t>
            </a:r>
            <a:r>
              <a:rPr lang="fr-CA" b="1" dirty="0" err="1"/>
              <a:t>season</a:t>
            </a:r>
            <a:r>
              <a:rPr lang="fr-CA" b="1" dirty="0"/>
              <a:t>.</a:t>
            </a:r>
          </a:p>
          <a:p>
            <a:pPr lvl="1"/>
            <a:r>
              <a:rPr lang="fr-CA" b="1" dirty="0" err="1"/>
              <a:t>We</a:t>
            </a:r>
            <a:r>
              <a:rPr lang="fr-CA" b="1" dirty="0"/>
              <a:t> are </a:t>
            </a:r>
            <a:r>
              <a:rPr lang="fr-CA" b="1" dirty="0" err="1"/>
              <a:t>hoping</a:t>
            </a:r>
            <a:r>
              <a:rPr lang="fr-CA" b="1" dirty="0"/>
              <a:t> to have </a:t>
            </a:r>
            <a:r>
              <a:rPr lang="fr-CA" b="1" dirty="0" err="1"/>
              <a:t>players</a:t>
            </a:r>
            <a:r>
              <a:rPr lang="fr-CA" b="1" dirty="0"/>
              <a:t> </a:t>
            </a:r>
            <a:r>
              <a:rPr lang="fr-CA" b="1" dirty="0" err="1"/>
              <a:t>commitments</a:t>
            </a:r>
            <a:r>
              <a:rPr lang="fr-CA" b="1" dirty="0"/>
              <a:t> as </a:t>
            </a:r>
            <a:r>
              <a:rPr lang="fr-CA" b="1" dirty="0" err="1"/>
              <a:t>soon</a:t>
            </a:r>
            <a:r>
              <a:rPr lang="fr-CA" b="1" dirty="0"/>
              <a:t> as possible </a:t>
            </a:r>
            <a:r>
              <a:rPr lang="fr-CA" b="1" dirty="0" err="1"/>
              <a:t>since</a:t>
            </a:r>
            <a:r>
              <a:rPr lang="fr-CA" b="1" dirty="0"/>
              <a:t> </a:t>
            </a:r>
            <a:r>
              <a:rPr lang="fr-CA" b="1" dirty="0" err="1"/>
              <a:t>we</a:t>
            </a:r>
            <a:r>
              <a:rPr lang="fr-CA" b="1" dirty="0"/>
              <a:t> </a:t>
            </a:r>
            <a:r>
              <a:rPr lang="fr-CA" b="1" dirty="0" err="1"/>
              <a:t>need</a:t>
            </a:r>
            <a:r>
              <a:rPr lang="fr-CA" b="1" dirty="0"/>
              <a:t> to </a:t>
            </a:r>
            <a:r>
              <a:rPr lang="fr-CA" b="1" dirty="0" err="1"/>
              <a:t>confirm</a:t>
            </a:r>
            <a:r>
              <a:rPr lang="fr-CA" b="1" dirty="0"/>
              <a:t> by </a:t>
            </a:r>
            <a:r>
              <a:rPr lang="fr-CA" b="1" u="sng" dirty="0">
                <a:highlight>
                  <a:srgbClr val="FFFF00"/>
                </a:highlight>
              </a:rPr>
              <a:t>August 1st </a:t>
            </a:r>
            <a:r>
              <a:rPr lang="fr-CA" b="1" dirty="0" err="1"/>
              <a:t>our</a:t>
            </a:r>
            <a:r>
              <a:rPr lang="fr-CA" b="1" dirty="0"/>
              <a:t> </a:t>
            </a:r>
            <a:r>
              <a:rPr lang="fr-CA" b="1" dirty="0" err="1"/>
              <a:t>number</a:t>
            </a:r>
            <a:r>
              <a:rPr lang="fr-CA" b="1" dirty="0"/>
              <a:t> of teams </a:t>
            </a:r>
            <a:r>
              <a:rPr lang="fr-CA" b="1" dirty="0" err="1"/>
              <a:t>participating</a:t>
            </a:r>
            <a:r>
              <a:rPr lang="fr-CA" b="1" dirty="0"/>
              <a:t> in OSHA </a:t>
            </a:r>
            <a:r>
              <a:rPr lang="fr-CA" b="1" dirty="0" err="1"/>
              <a:t>next</a:t>
            </a:r>
            <a:r>
              <a:rPr lang="fr-CA" b="1" dirty="0"/>
              <a:t> </a:t>
            </a:r>
            <a:r>
              <a:rPr lang="fr-CA" b="1" dirty="0" err="1"/>
              <a:t>season</a:t>
            </a:r>
            <a:r>
              <a:rPr lang="fr-CA" b="1" dirty="0"/>
              <a:t>.</a:t>
            </a:r>
          </a:p>
          <a:p>
            <a:pPr lvl="1"/>
            <a:r>
              <a:rPr lang="fr-CA" b="1" dirty="0" err="1"/>
              <a:t>We</a:t>
            </a:r>
            <a:r>
              <a:rPr lang="fr-CA" b="1" dirty="0"/>
              <a:t> are </a:t>
            </a:r>
            <a:r>
              <a:rPr lang="fr-CA" b="1" dirty="0" err="1"/>
              <a:t>expecting</a:t>
            </a:r>
            <a:r>
              <a:rPr lang="fr-CA" b="1" dirty="0"/>
              <a:t> to have more new </a:t>
            </a:r>
            <a:r>
              <a:rPr lang="fr-CA" b="1" dirty="0" err="1"/>
              <a:t>players</a:t>
            </a:r>
            <a:r>
              <a:rPr lang="fr-CA" b="1" dirty="0"/>
              <a:t> </a:t>
            </a:r>
            <a:r>
              <a:rPr lang="fr-CA" b="1" dirty="0" err="1"/>
              <a:t>next</a:t>
            </a:r>
            <a:r>
              <a:rPr lang="fr-CA" b="1" dirty="0"/>
              <a:t> </a:t>
            </a:r>
            <a:r>
              <a:rPr lang="fr-CA" b="1" dirty="0" err="1"/>
              <a:t>season</a:t>
            </a:r>
            <a:r>
              <a:rPr lang="fr-CA" b="1" dirty="0"/>
              <a:t> in the Junior and Open teams. </a:t>
            </a:r>
            <a:r>
              <a:rPr lang="fr-CA" b="1" dirty="0" err="1"/>
              <a:t>We</a:t>
            </a:r>
            <a:r>
              <a:rPr lang="fr-CA" b="1" dirty="0"/>
              <a:t> </a:t>
            </a:r>
            <a:r>
              <a:rPr lang="fr-CA" b="1" dirty="0" err="1"/>
              <a:t>want</a:t>
            </a:r>
            <a:r>
              <a:rPr lang="fr-CA" b="1" dirty="0"/>
              <a:t> to </a:t>
            </a:r>
            <a:r>
              <a:rPr lang="fr-CA" b="1" dirty="0" err="1"/>
              <a:t>see</a:t>
            </a:r>
            <a:r>
              <a:rPr lang="fr-CA" b="1" dirty="0"/>
              <a:t> a </a:t>
            </a:r>
            <a:r>
              <a:rPr lang="fr-CA" b="1" dirty="0" err="1"/>
              <a:t>continuing</a:t>
            </a:r>
            <a:r>
              <a:rPr lang="fr-CA" b="1" dirty="0"/>
              <a:t> </a:t>
            </a:r>
            <a:r>
              <a:rPr lang="fr-CA" b="1" dirty="0" err="1"/>
              <a:t>growth</a:t>
            </a:r>
            <a:r>
              <a:rPr lang="fr-CA" b="1" dirty="0"/>
              <a:t> </a:t>
            </a:r>
            <a:r>
              <a:rPr lang="fr-CA" b="1" dirty="0" err="1"/>
              <a:t>with</a:t>
            </a:r>
            <a:r>
              <a:rPr lang="fr-CA" b="1" dirty="0"/>
              <a:t> </a:t>
            </a:r>
            <a:r>
              <a:rPr lang="fr-CA" b="1" dirty="0" err="1"/>
              <a:t>our</a:t>
            </a:r>
            <a:r>
              <a:rPr lang="fr-CA" b="1" dirty="0"/>
              <a:t> </a:t>
            </a:r>
            <a:r>
              <a:rPr lang="fr-CA" b="1" dirty="0" err="1"/>
              <a:t>numbers</a:t>
            </a:r>
            <a:r>
              <a:rPr lang="fr-CA" b="1" dirty="0"/>
              <a:t>.</a:t>
            </a:r>
          </a:p>
          <a:p>
            <a:pPr lvl="1"/>
            <a:r>
              <a:rPr lang="fr-CA" b="1" dirty="0" err="1"/>
              <a:t>We</a:t>
            </a:r>
            <a:r>
              <a:rPr lang="fr-CA" b="1" dirty="0"/>
              <a:t> are </a:t>
            </a:r>
            <a:r>
              <a:rPr lang="fr-CA" b="1" dirty="0" err="1"/>
              <a:t>expecting</a:t>
            </a:r>
            <a:r>
              <a:rPr lang="fr-CA" b="1" dirty="0"/>
              <a:t> to </a:t>
            </a:r>
            <a:r>
              <a:rPr lang="fr-CA" b="1" dirty="0" err="1"/>
              <a:t>ice</a:t>
            </a:r>
            <a:r>
              <a:rPr lang="fr-CA" b="1" dirty="0"/>
              <a:t> </a:t>
            </a:r>
            <a:r>
              <a:rPr lang="fr-CA" b="1" dirty="0" err="1"/>
              <a:t>three</a:t>
            </a:r>
            <a:r>
              <a:rPr lang="fr-CA" b="1" dirty="0"/>
              <a:t> teams like </a:t>
            </a:r>
            <a:r>
              <a:rPr lang="fr-CA" b="1" dirty="0" err="1"/>
              <a:t>this</a:t>
            </a:r>
            <a:r>
              <a:rPr lang="fr-CA" b="1" dirty="0"/>
              <a:t> </a:t>
            </a:r>
            <a:r>
              <a:rPr lang="fr-CA" b="1" dirty="0" err="1"/>
              <a:t>past</a:t>
            </a:r>
            <a:r>
              <a:rPr lang="fr-CA" b="1" dirty="0"/>
              <a:t> </a:t>
            </a:r>
            <a:r>
              <a:rPr lang="fr-CA" b="1" dirty="0" err="1"/>
              <a:t>season</a:t>
            </a:r>
            <a:r>
              <a:rPr lang="fr-CA" b="1" dirty="0"/>
              <a:t>. </a:t>
            </a:r>
          </a:p>
          <a:p>
            <a:pPr lvl="1"/>
            <a:r>
              <a:rPr lang="fr-CA" b="1" dirty="0"/>
              <a:t>Possible change to the Open team </a:t>
            </a:r>
            <a:r>
              <a:rPr lang="fr-CA" b="1" dirty="0" err="1"/>
              <a:t>from</a:t>
            </a:r>
            <a:r>
              <a:rPr lang="fr-CA" b="1" dirty="0"/>
              <a:t> West division to the East division (</a:t>
            </a:r>
            <a:r>
              <a:rPr lang="fr-CA" b="1" dirty="0" err="1"/>
              <a:t>Kawartha</a:t>
            </a:r>
            <a:r>
              <a:rPr lang="fr-CA" b="1" dirty="0"/>
              <a:t> </a:t>
            </a:r>
            <a:r>
              <a:rPr lang="fr-CA" b="1" dirty="0" err="1"/>
              <a:t>furthest</a:t>
            </a:r>
            <a:r>
              <a:rPr lang="fr-CA" b="1" dirty="0"/>
              <a:t> </a:t>
            </a:r>
            <a:r>
              <a:rPr lang="fr-CA" b="1" dirty="0" err="1"/>
              <a:t>away</a:t>
            </a:r>
            <a:r>
              <a:rPr lang="fr-CA" b="1" dirty="0"/>
              <a:t>).</a:t>
            </a:r>
          </a:p>
          <a:p>
            <a:pPr lvl="1"/>
            <a:r>
              <a:rPr lang="fr-CA" b="1" dirty="0" err="1"/>
              <a:t>We</a:t>
            </a:r>
            <a:r>
              <a:rPr lang="fr-CA" b="1" dirty="0"/>
              <a:t> are </a:t>
            </a:r>
            <a:r>
              <a:rPr lang="fr-CA" b="1" dirty="0" err="1"/>
              <a:t>always</a:t>
            </a:r>
            <a:r>
              <a:rPr lang="fr-CA" b="1" dirty="0"/>
              <a:t> </a:t>
            </a:r>
            <a:r>
              <a:rPr lang="fr-CA" b="1" dirty="0" err="1"/>
              <a:t>looking</a:t>
            </a:r>
            <a:r>
              <a:rPr lang="fr-CA" b="1" dirty="0"/>
              <a:t> for </a:t>
            </a:r>
            <a:r>
              <a:rPr lang="fr-CA" b="1" dirty="0" err="1"/>
              <a:t>volunteers</a:t>
            </a:r>
            <a:r>
              <a:rPr lang="fr-CA" b="1" dirty="0"/>
              <a:t> for coach, trainer, managers, </a:t>
            </a:r>
            <a:r>
              <a:rPr lang="fr-CA" b="1" dirty="0" err="1"/>
              <a:t>pushers</a:t>
            </a:r>
            <a:r>
              <a:rPr lang="fr-CA" b="1" dirty="0"/>
              <a:t> and to help </a:t>
            </a:r>
            <a:r>
              <a:rPr lang="fr-CA" b="1" dirty="0" err="1"/>
              <a:t>with</a:t>
            </a:r>
            <a:r>
              <a:rPr lang="fr-CA" b="1" dirty="0"/>
              <a:t> </a:t>
            </a:r>
            <a:r>
              <a:rPr lang="fr-CA" b="1" dirty="0" err="1"/>
              <a:t>fundraisers</a:t>
            </a:r>
            <a:r>
              <a:rPr lang="fr-CA" b="1" dirty="0"/>
              <a:t>. All help </a:t>
            </a:r>
            <a:r>
              <a:rPr lang="fr-CA" b="1" dirty="0" err="1"/>
              <a:t>is</a:t>
            </a:r>
            <a:r>
              <a:rPr lang="fr-CA" b="1" dirty="0"/>
              <a:t> </a:t>
            </a:r>
            <a:r>
              <a:rPr lang="fr-CA" b="1" dirty="0" err="1"/>
              <a:t>greatly</a:t>
            </a:r>
            <a:r>
              <a:rPr lang="fr-CA" b="1" dirty="0"/>
              <a:t> </a:t>
            </a:r>
            <a:r>
              <a:rPr lang="fr-CA" b="1" dirty="0" err="1"/>
              <a:t>appreciated</a:t>
            </a:r>
            <a:r>
              <a:rPr lang="fr-CA" b="1" dirty="0"/>
              <a:t>.</a:t>
            </a:r>
          </a:p>
          <a:p>
            <a:pPr marL="274320" lvl="1" indent="0">
              <a:buNone/>
            </a:pPr>
            <a:endParaRPr lang="fr-CA" b="1" dirty="0"/>
          </a:p>
          <a:p>
            <a:pPr marL="274320" lvl="1" indent="0">
              <a:buNone/>
            </a:pPr>
            <a:endParaRPr lang="fr-CA" dirty="0"/>
          </a:p>
          <a:p>
            <a:pPr lvl="1"/>
            <a:endParaRPr lang="fr-CA" dirty="0"/>
          </a:p>
        </p:txBody>
      </p:sp>
      <p:pic>
        <p:nvPicPr>
          <p:cNvPr id="4" name="Picture 2" descr="Mission (Hamilton Sledgehammers)">
            <a:extLst>
              <a:ext uri="{FF2B5EF4-FFF2-40B4-BE49-F238E27FC236}">
                <a16:creationId xmlns:a16="http://schemas.microsoft.com/office/drawing/2014/main" id="{5D578AB7-ADEF-6477-FF54-F14E53B872CB}"/>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tretch>
            <a:fillRect/>
          </a:stretch>
        </p:blipFill>
        <p:spPr bwMode="auto">
          <a:xfrm>
            <a:off x="9623829" y="6379045"/>
            <a:ext cx="2456179" cy="478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951269"/>
      </p:ext>
    </p:extLst>
  </p:cSld>
  <p:clrMapOvr>
    <a:masterClrMapping/>
  </p:clrMapOvr>
</p:sld>
</file>

<file path=ppt/theme/theme1.xml><?xml version="1.0" encoding="utf-8"?>
<a:theme xmlns:a="http://schemas.openxmlformats.org/drawingml/2006/main" name="TribuneVTI">
  <a:themeElements>
    <a:clrScheme name="amasis">
      <a:dk1>
        <a:sysClr val="windowText" lastClr="000000"/>
      </a:dk1>
      <a:lt1>
        <a:sysClr val="window" lastClr="FFFFFF"/>
      </a:lt1>
      <a:dk2>
        <a:srgbClr val="470401"/>
      </a:dk2>
      <a:lt2>
        <a:srgbClr val="EBE2E2"/>
      </a:lt2>
      <a:accent1>
        <a:srgbClr val="BD1209"/>
      </a:accent1>
      <a:accent2>
        <a:srgbClr val="F40600"/>
      </a:accent2>
      <a:accent3>
        <a:srgbClr val="F26216"/>
      </a:accent3>
      <a:accent4>
        <a:srgbClr val="F0800D"/>
      </a:accent4>
      <a:accent5>
        <a:srgbClr val="3EA8B6"/>
      </a:accent5>
      <a:accent6>
        <a:srgbClr val="005B6B"/>
      </a:accent6>
      <a:hlink>
        <a:srgbClr val="F40600"/>
      </a:hlink>
      <a:folHlink>
        <a:srgbClr val="1C7E8E"/>
      </a:folHlink>
    </a:clrScheme>
    <a:fontScheme name="Amasis-Univers">
      <a:majorFont>
        <a:latin typeface="Amasis MT Pro Medium"/>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ibuneVTI" id="{4D84C650-59FC-4F6B-ADA6-B11C508FF6CE}" vid="{0E07EAE6-ACBC-4250-8522-FC108A45043A}"/>
    </a:ext>
  </a:extLst>
</a:theme>
</file>

<file path=docProps/app.xml><?xml version="1.0" encoding="utf-8"?>
<Properties xmlns="http://schemas.openxmlformats.org/officeDocument/2006/extended-properties" xmlns:vt="http://schemas.openxmlformats.org/officeDocument/2006/docPropsVTypes">
  <TotalTime>14669</TotalTime>
  <Words>1709</Words>
  <Application>Microsoft Office PowerPoint</Application>
  <PresentationFormat>Widescreen</PresentationFormat>
  <Paragraphs>152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Amasis MT Pro Medium</vt:lpstr>
      <vt:lpstr>Aptos</vt:lpstr>
      <vt:lpstr>Arial</vt:lpstr>
      <vt:lpstr>Univers Light</vt:lpstr>
      <vt:lpstr>TribuneVTI</vt:lpstr>
      <vt:lpstr>PowerPoint Presentation</vt:lpstr>
      <vt:lpstr>Team presentation</vt:lpstr>
      <vt:lpstr>Supper</vt:lpstr>
      <vt:lpstr>WELCOME TO THE 2024 AGM </vt:lpstr>
      <vt:lpstr>Welcome</vt:lpstr>
      <vt:lpstr>Approval of 2023 AGM minutes</vt:lpstr>
      <vt:lpstr>Financial report – Marcel Kampen</vt:lpstr>
      <vt:lpstr>HDSHA President – Mike Séguin</vt:lpstr>
      <vt:lpstr>HDSHA President – Mike Séguin</vt:lpstr>
      <vt:lpstr>HDSHA President – Mike Séguin</vt:lpstr>
      <vt:lpstr>HDSHA President – Mike Séguin</vt:lpstr>
      <vt:lpstr>Executive reports</vt:lpstr>
      <vt:lpstr>HDSHA Constitutional Amendments</vt:lpstr>
      <vt:lpstr>HDSHA Constitutional Amendments</vt:lpstr>
      <vt:lpstr>HDSHA Constitutional Amendments</vt:lpstr>
      <vt:lpstr>Executive Committee nominations and elections</vt:lpstr>
      <vt:lpstr>Executive Committee nominations and elections</vt:lpstr>
      <vt:lpstr>Executive Committee nominations and elections</vt:lpstr>
      <vt:lpstr>Executive Committee nominations and elections</vt:lpstr>
      <vt:lpstr>Executive Committee nominations and elections</vt:lpstr>
      <vt:lpstr>Executive Committee nominations and elections</vt:lpstr>
      <vt:lpstr>Executive Committee nominations and elections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SEGUIN</dc:creator>
  <cp:lastModifiedBy>MIKE SEGUIN</cp:lastModifiedBy>
  <cp:revision>5</cp:revision>
  <dcterms:created xsi:type="dcterms:W3CDTF">2024-04-16T22:44:21Z</dcterms:created>
  <dcterms:modified xsi:type="dcterms:W3CDTF">2024-12-17T01:50:28Z</dcterms:modified>
</cp:coreProperties>
</file>